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0"/>
  </p:notesMasterIdLst>
  <p:sldIdLst>
    <p:sldId id="257" r:id="rId2"/>
    <p:sldId id="273" r:id="rId3"/>
    <p:sldId id="288" r:id="rId4"/>
    <p:sldId id="298" r:id="rId5"/>
    <p:sldId id="299" r:id="rId6"/>
    <p:sldId id="297" r:id="rId7"/>
    <p:sldId id="294" r:id="rId8"/>
    <p:sldId id="295" r:id="rId9"/>
    <p:sldId id="301" r:id="rId10"/>
    <p:sldId id="302" r:id="rId11"/>
    <p:sldId id="259" r:id="rId12"/>
    <p:sldId id="260" r:id="rId13"/>
    <p:sldId id="279" r:id="rId14"/>
    <p:sldId id="291" r:id="rId15"/>
    <p:sldId id="287" r:id="rId16"/>
    <p:sldId id="303" r:id="rId17"/>
    <p:sldId id="286" r:id="rId18"/>
    <p:sldId id="304" r:id="rId19"/>
    <p:sldId id="271" r:id="rId20"/>
    <p:sldId id="305" r:id="rId21"/>
    <p:sldId id="306" r:id="rId22"/>
    <p:sldId id="277" r:id="rId23"/>
    <p:sldId id="307" r:id="rId24"/>
    <p:sldId id="308" r:id="rId25"/>
    <p:sldId id="296" r:id="rId26"/>
    <p:sldId id="293" r:id="rId27"/>
    <p:sldId id="309" r:id="rId28"/>
    <p:sldId id="27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BFB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912"/>
    <p:restoredTop sz="62381"/>
  </p:normalViewPr>
  <p:slideViewPr>
    <p:cSldViewPr snapToGrid="0" snapToObjects="1">
      <p:cViewPr varScale="1">
        <p:scale>
          <a:sx n="77" d="100"/>
          <a:sy n="77" d="100"/>
        </p:scale>
        <p:origin x="2048" y="18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96" d="100"/>
          <a:sy n="96" d="100"/>
        </p:scale>
        <p:origin x="1368"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hdphoto1.wdp>
</file>

<file path=ppt/media/hdphoto2.wdp>
</file>

<file path=ppt/media/hdphoto3.wdp>
</file>

<file path=ppt/media/image1.png>
</file>

<file path=ppt/media/image10.png>
</file>

<file path=ppt/media/image11.png>
</file>

<file path=ppt/media/image12.png>
</file>

<file path=ppt/media/image13.tiff>
</file>

<file path=ppt/media/image14.tiff>
</file>

<file path=ppt/media/image15.png>
</file>

<file path=ppt/media/image16.png>
</file>

<file path=ppt/media/image19.tiff>
</file>

<file path=ppt/media/image2.png>
</file>

<file path=ppt/media/image20.png>
</file>

<file path=ppt/media/image22.png>
</file>

<file path=ppt/media/image23.png>
</file>

<file path=ppt/media/image24.tiff>
</file>

<file path=ppt/media/image25.png>
</file>

<file path=ppt/media/image26.tiff>
</file>

<file path=ppt/media/image27.jpeg>
</file>

<file path=ppt/media/image28.jpeg>
</file>

<file path=ppt/media/image29.tiff>
</file>

<file path=ppt/media/image3.png>
</file>

<file path=ppt/media/image30.tiff>
</file>

<file path=ppt/media/image4.png>
</file>

<file path=ppt/media/image5.png>
</file>

<file path=ppt/media/image6.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2B2161-1B26-854F-B1D4-D0880A7E11FF}" type="datetimeFigureOut">
              <a:rPr lang="en-US" smtClean="0"/>
              <a:t>4/23/20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1A23D4-64A2-C94F-B517-995546F30BA0}" type="slidenum">
              <a:rPr lang="en-US" smtClean="0"/>
              <a:t>‹#›</a:t>
            </a:fld>
            <a:endParaRPr lang="en-US"/>
          </a:p>
        </p:txBody>
      </p:sp>
    </p:spTree>
    <p:extLst>
      <p:ext uri="{BB962C8B-B14F-4D97-AF65-F5344CB8AC3E}">
        <p14:creationId xmlns:p14="http://schemas.microsoft.com/office/powerpoint/2010/main" val="1113418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implicit.harvard.edu/implicit/takeatest.html"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implicit.harvard.edu/implicit/takeatest.html"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dirty="0"/>
          </a:p>
          <a:p>
            <a:pPr marL="171450" indent="-171450">
              <a:buFontTx/>
              <a:buChar char="-"/>
            </a:pPr>
            <a:endParaRPr lang="en-US" baseline="0" dirty="0"/>
          </a:p>
          <a:p>
            <a:pPr marL="171450" indent="-171450">
              <a:buFontTx/>
              <a:buChar char="-"/>
            </a:pPr>
            <a:endParaRPr lang="en-US" baseline="0" dirty="0"/>
          </a:p>
        </p:txBody>
      </p:sp>
      <p:sp>
        <p:nvSpPr>
          <p:cNvPr id="4" name="Slide Number Placeholder 3"/>
          <p:cNvSpPr>
            <a:spLocks noGrp="1"/>
          </p:cNvSpPr>
          <p:nvPr>
            <p:ph type="sldNum" sz="quarter" idx="10"/>
          </p:nvPr>
        </p:nvSpPr>
        <p:spPr/>
        <p:txBody>
          <a:bodyPr/>
          <a:lstStyle/>
          <a:p>
            <a:fld id="{27141095-62D6-0142-BB60-44EB529BB05F}" type="slidenum">
              <a:rPr lang="en-US" smtClean="0"/>
              <a:t>1</a:t>
            </a:fld>
            <a:endParaRPr lang="en-US"/>
          </a:p>
        </p:txBody>
      </p:sp>
    </p:spTree>
    <p:extLst>
      <p:ext uri="{BB962C8B-B14F-4D97-AF65-F5344CB8AC3E}">
        <p14:creationId xmlns:p14="http://schemas.microsoft.com/office/powerpoint/2010/main" val="525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Well studied and </a:t>
            </a:r>
            <a:r>
              <a:rPr lang="en-US" dirty="0" err="1"/>
              <a:t>concsequenctial</a:t>
            </a:r>
            <a:r>
              <a:rPr lang="en-US" dirty="0"/>
              <a:t> social bias </a:t>
            </a:r>
          </a:p>
          <a:p>
            <a:endParaRPr lang="en-US" sz="1200" dirty="0">
              <a:latin typeface="Avenir Book" charset="0"/>
              <a:ea typeface="Avenir Book" charset="0"/>
              <a:cs typeface="Avenir Book" charset="0"/>
            </a:endParaRPr>
          </a:p>
          <a:p>
            <a:r>
              <a:rPr lang="en-US" sz="1200" dirty="0">
                <a:latin typeface="Avenir Book" charset="0"/>
                <a:ea typeface="Avenir Book" charset="0"/>
                <a:cs typeface="Avenir Book" charset="0"/>
              </a:rPr>
              <a:t>Explicit (</a:t>
            </a:r>
            <a:r>
              <a:rPr lang="nb-NO" sz="1200" dirty="0" err="1">
                <a:latin typeface="Avenir Book" charset="0"/>
                <a:ea typeface="Avenir Book" charset="0"/>
                <a:cs typeface="Avenir Book" charset="0"/>
              </a:rPr>
              <a:t>Nosek</a:t>
            </a:r>
            <a:r>
              <a:rPr lang="nb-NO" sz="1200" dirty="0">
                <a:latin typeface="Avenir Book" charset="0"/>
                <a:ea typeface="Avenir Book" charset="0"/>
                <a:cs typeface="Avenir Book" charset="0"/>
              </a:rPr>
              <a:t> et al., 2002</a:t>
            </a:r>
            <a:r>
              <a:rPr lang="en-US" sz="1200" dirty="0">
                <a:latin typeface="Avenir Book" charset="0"/>
                <a:ea typeface="Avenir Book" charset="0"/>
                <a:cs typeface="Avenir Book" charset="0"/>
              </a:rPr>
              <a:t>): </a:t>
            </a:r>
            <a:r>
              <a:rPr lang="en-US" sz="1200" i="1" dirty="0">
                <a:latin typeface="Avenir Book" charset="0"/>
                <a:ea typeface="Avenir Book" charset="0"/>
                <a:cs typeface="Avenir Book" charset="0"/>
              </a:rPr>
              <a:t>d = .5</a:t>
            </a:r>
          </a:p>
          <a:p>
            <a:endParaRPr lang="en-US" sz="1200" dirty="0">
              <a:latin typeface="Avenir Book" charset="0"/>
              <a:ea typeface="Avenir Book" charset="0"/>
              <a:cs typeface="Avenir Book" charset="0"/>
            </a:endParaRPr>
          </a:p>
          <a:p>
            <a:r>
              <a:rPr lang="en-US" sz="1200" dirty="0">
                <a:latin typeface="Avenir Book" charset="0"/>
                <a:ea typeface="Avenir Book" charset="0"/>
                <a:cs typeface="Avenir Book" charset="0"/>
              </a:rPr>
              <a:t>Implicit: </a:t>
            </a:r>
            <a:r>
              <a:rPr lang="en-US" sz="1200" i="1" dirty="0">
                <a:latin typeface="Avenir Book" charset="0"/>
                <a:ea typeface="Avenir Book" charset="0"/>
                <a:cs typeface="Avenir Book" charset="0"/>
              </a:rPr>
              <a:t>d</a:t>
            </a:r>
            <a:r>
              <a:rPr lang="en-US" sz="1200" dirty="0">
                <a:latin typeface="Avenir Book" charset="0"/>
                <a:ea typeface="Avenir Book" charset="0"/>
                <a:cs typeface="Avenir Book" charset="0"/>
              </a:rPr>
              <a:t> = .72</a:t>
            </a:r>
            <a:endParaRPr lang="en-US" sz="1200" i="1" dirty="0">
              <a:latin typeface="Avenir Book" charset="0"/>
              <a:ea typeface="Avenir Book" charset="0"/>
              <a:cs typeface="Avenir Book" charset="0"/>
            </a:endParaRPr>
          </a:p>
          <a:p>
            <a:endParaRPr lang="en-US" dirty="0"/>
          </a:p>
          <a:p>
            <a:endParaRPr lang="en-US" dirty="0"/>
          </a:p>
          <a:p>
            <a:r>
              <a:rPr lang="en-US" dirty="0"/>
              <a:t>Characteristic of human cognition</a:t>
            </a:r>
          </a:p>
          <a:p>
            <a:r>
              <a:rPr lang="en-US" dirty="0"/>
              <a:t>Prevalent</a:t>
            </a:r>
            <a:r>
              <a:rPr lang="en-US" baseline="0" dirty="0"/>
              <a:t> </a:t>
            </a:r>
          </a:p>
          <a:p>
            <a:r>
              <a:rPr lang="en-US" baseline="0" dirty="0"/>
              <a:t>For </a:t>
            </a:r>
            <a:r>
              <a:rPr lang="en-US" baseline="0" dirty="0" err="1"/>
              <a:t>exmaple</a:t>
            </a:r>
            <a:endParaRPr lang="en-US" dirty="0"/>
          </a:p>
          <a:p>
            <a:endParaRPr lang="en-US" dirty="0"/>
          </a:p>
          <a:p>
            <a:endParaRPr lang="en-US" dirty="0"/>
          </a:p>
          <a:p>
            <a:r>
              <a:rPr lang="en-US" dirty="0"/>
              <a:t>Well studied and </a:t>
            </a:r>
            <a:r>
              <a:rPr lang="en-US" dirty="0" err="1"/>
              <a:t>concsequenctial</a:t>
            </a:r>
            <a:r>
              <a:rPr lang="en-US" dirty="0"/>
              <a:t> social bias </a:t>
            </a:r>
          </a:p>
          <a:p>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How strongly do you associate the following with males and females  career</a:t>
            </a:r>
            <a:r>
              <a:rPr lang="en-US" sz="1200" kern="1200" baseline="0" dirty="0">
                <a:solidFill>
                  <a:schemeClr val="tx1"/>
                </a:solidFill>
                <a:effectLst/>
                <a:latin typeface="+mn-lt"/>
                <a:ea typeface="+mn-ea"/>
                <a:cs typeface="+mn-cs"/>
              </a:rPr>
              <a:t> vs. family</a:t>
            </a:r>
            <a:endParaRPr lang="en-US" dirty="0"/>
          </a:p>
          <a:p>
            <a:endParaRPr lang="en-US" dirty="0"/>
          </a:p>
        </p:txBody>
      </p:sp>
      <p:sp>
        <p:nvSpPr>
          <p:cNvPr id="4" name="Slide Number Placeholder 3"/>
          <p:cNvSpPr>
            <a:spLocks noGrp="1"/>
          </p:cNvSpPr>
          <p:nvPr>
            <p:ph type="sldNum" sz="quarter" idx="10"/>
          </p:nvPr>
        </p:nvSpPr>
        <p:spPr/>
        <p:txBody>
          <a:bodyPr/>
          <a:lstStyle/>
          <a:p>
            <a:fld id="{338C3D21-22B2-4149-A9C9-4B394D406695}" type="slidenum">
              <a:rPr lang="en-US" smtClean="0"/>
              <a:t>11</a:t>
            </a:fld>
            <a:endParaRPr lang="en-US"/>
          </a:p>
        </p:txBody>
      </p:sp>
    </p:spTree>
    <p:extLst>
      <p:ext uri="{BB962C8B-B14F-4D97-AF65-F5344CB8AC3E}">
        <p14:creationId xmlns:p14="http://schemas.microsoft.com/office/powerpoint/2010/main" val="11273194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a:t>
            </a:r>
            <a:r>
              <a:rPr lang="en-US" sz="1200" dirty="0">
                <a:latin typeface="Avenir Book" charset="0"/>
                <a:ea typeface="Avenir Book" charset="0"/>
                <a:cs typeface="Avenir Book" charset="0"/>
                <a:hlinkClick r:id="rId3"/>
              </a:rPr>
              <a:t>https://implicit.harvard.edu/implicit/takeatest.html</a:t>
            </a:r>
            <a:endParaRPr lang="en-US" sz="1200" dirty="0">
              <a:latin typeface="Avenir Book" charset="0"/>
              <a:ea typeface="Avenir Book" charset="0"/>
              <a:cs typeface="Avenir Book" charset="0"/>
            </a:endParaRPr>
          </a:p>
          <a:p>
            <a:endParaRPr lang="en-US" dirty="0"/>
          </a:p>
          <a:p>
            <a:r>
              <a:rPr lang="en-US" dirty="0"/>
              <a:t>Task is nice because it measures </a:t>
            </a:r>
            <a:r>
              <a:rPr lang="en-US" i="1" dirty="0"/>
              <a:t>implicit</a:t>
            </a:r>
            <a:r>
              <a:rPr lang="en-US" i="1" baseline="0" dirty="0"/>
              <a:t> association</a:t>
            </a:r>
            <a:r>
              <a:rPr lang="en-US" i="0" baseline="0" dirty="0"/>
              <a:t>, and so it resists people’s self-presentation strategies (prefer not to express)</a:t>
            </a:r>
          </a:p>
          <a:p>
            <a:r>
              <a:rPr lang="en-US" i="0" baseline="0" dirty="0"/>
              <a:t>* Can do this for lots of different associations</a:t>
            </a:r>
            <a:endParaRPr lang="en-US" dirty="0"/>
          </a:p>
        </p:txBody>
      </p:sp>
      <p:sp>
        <p:nvSpPr>
          <p:cNvPr id="4" name="Slide Number Placeholder 3"/>
          <p:cNvSpPr>
            <a:spLocks noGrp="1"/>
          </p:cNvSpPr>
          <p:nvPr>
            <p:ph type="sldNum" sz="quarter" idx="10"/>
          </p:nvPr>
        </p:nvSpPr>
        <p:spPr/>
        <p:txBody>
          <a:bodyPr/>
          <a:lstStyle/>
          <a:p>
            <a:fld id="{4A58602B-12CB-844A-8E72-22292AEDF7C3}" type="slidenum">
              <a:rPr lang="en-US" smtClean="0"/>
              <a:t>12</a:t>
            </a:fld>
            <a:endParaRPr lang="en-US"/>
          </a:p>
        </p:txBody>
      </p:sp>
    </p:spTree>
    <p:extLst>
      <p:ext uri="{BB962C8B-B14F-4D97-AF65-F5344CB8AC3E}">
        <p14:creationId xmlns:p14="http://schemas.microsoft.com/office/powerpoint/2010/main" val="16965783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1A23D4-64A2-C94F-B517-995546F30BA0}" type="slidenum">
              <a:rPr lang="en-US" smtClean="0"/>
              <a:t>13</a:t>
            </a:fld>
            <a:endParaRPr lang="en-US"/>
          </a:p>
        </p:txBody>
      </p:sp>
    </p:spTree>
    <p:extLst>
      <p:ext uri="{BB962C8B-B14F-4D97-AF65-F5344CB8AC3E}">
        <p14:creationId xmlns:p14="http://schemas.microsoft.com/office/powerpoint/2010/main" val="13320682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1A23D4-64A2-C94F-B517-995546F30BA0}" type="slidenum">
              <a:rPr lang="en-US" smtClean="0"/>
              <a:t>14</a:t>
            </a:fld>
            <a:endParaRPr lang="en-US"/>
          </a:p>
        </p:txBody>
      </p:sp>
    </p:spTree>
    <p:extLst>
      <p:ext uri="{BB962C8B-B14F-4D97-AF65-F5344CB8AC3E}">
        <p14:creationId xmlns:p14="http://schemas.microsoft.com/office/powerpoint/2010/main" val="18114737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 </a:t>
            </a:r>
            <a:r>
              <a:rPr lang="en-US" sz="1200" dirty="0">
                <a:latin typeface="Avenir Book" charset="0"/>
                <a:ea typeface="Avenir Book" charset="0"/>
                <a:cs typeface="Avenir Book" charset="0"/>
                <a:hlinkClick r:id="rId3"/>
              </a:rPr>
              <a:t>https://implicit.harvard.edu/implicit/takeatest.html</a:t>
            </a:r>
            <a:endParaRPr lang="en-US" sz="1200" dirty="0">
              <a:latin typeface="Avenir Book" charset="0"/>
              <a:ea typeface="Avenir Book" charset="0"/>
              <a:cs typeface="Avenir Book" charset="0"/>
            </a:endParaRPr>
          </a:p>
          <a:p>
            <a:endParaRPr lang="en-US" dirty="0"/>
          </a:p>
          <a:p>
            <a:r>
              <a:rPr lang="en-US" dirty="0"/>
              <a:t>Task is nice because it measures </a:t>
            </a:r>
            <a:r>
              <a:rPr lang="en-US" i="1" dirty="0"/>
              <a:t>implicit</a:t>
            </a:r>
            <a:r>
              <a:rPr lang="en-US" i="1" baseline="0" dirty="0"/>
              <a:t> association</a:t>
            </a:r>
            <a:r>
              <a:rPr lang="en-US" i="0" baseline="0" dirty="0"/>
              <a:t>, and so it resists people’s self-presentation strategies (prefer not to express)</a:t>
            </a:r>
          </a:p>
          <a:p>
            <a:r>
              <a:rPr lang="en-US" i="0" baseline="0" dirty="0"/>
              <a:t>* Can do this for lots of different associations</a:t>
            </a:r>
            <a:endParaRPr lang="en-US" dirty="0"/>
          </a:p>
        </p:txBody>
      </p:sp>
      <p:sp>
        <p:nvSpPr>
          <p:cNvPr id="4" name="Slide Number Placeholder 3"/>
          <p:cNvSpPr>
            <a:spLocks noGrp="1"/>
          </p:cNvSpPr>
          <p:nvPr>
            <p:ph type="sldNum" sz="quarter" idx="10"/>
          </p:nvPr>
        </p:nvSpPr>
        <p:spPr/>
        <p:txBody>
          <a:bodyPr/>
          <a:lstStyle/>
          <a:p>
            <a:fld id="{4A58602B-12CB-844A-8E72-22292AEDF7C3}" type="slidenum">
              <a:rPr lang="en-US" smtClean="0"/>
              <a:t>15</a:t>
            </a:fld>
            <a:endParaRPr lang="en-US"/>
          </a:p>
        </p:txBody>
      </p:sp>
    </p:spTree>
    <p:extLst>
      <p:ext uri="{BB962C8B-B14F-4D97-AF65-F5344CB8AC3E}">
        <p14:creationId xmlns:p14="http://schemas.microsoft.com/office/powerpoint/2010/main" val="13490660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movies and TV shows; </a:t>
            </a:r>
            <a:r>
              <a:rPr lang="en-US" sz="1200" kern="1200" dirty="0" err="1">
                <a:solidFill>
                  <a:schemeClr val="tx1"/>
                </a:solidFill>
                <a:effectLst/>
                <a:latin typeface="+mn-lt"/>
                <a:ea typeface="+mn-ea"/>
                <a:cs typeface="+mn-cs"/>
              </a:rPr>
              <a:t>cor</a:t>
            </a:r>
            <a:r>
              <a:rPr lang="en-US" sz="1200" kern="1200" dirty="0">
                <a:solidFill>
                  <a:schemeClr val="tx1"/>
                </a:solidFill>
                <a:effectLst/>
                <a:latin typeface="+mn-lt"/>
                <a:ea typeface="+mn-ea"/>
                <a:cs typeface="+mn-cs"/>
              </a:rPr>
              <a:t> is .63 </a:t>
            </a:r>
            <a:endParaRPr lang="en-US" dirty="0"/>
          </a:p>
          <a:p>
            <a:endParaRPr lang="en-US" dirty="0"/>
          </a:p>
        </p:txBody>
      </p:sp>
      <p:sp>
        <p:nvSpPr>
          <p:cNvPr id="4" name="Slide Number Placeholder 3"/>
          <p:cNvSpPr>
            <a:spLocks noGrp="1"/>
          </p:cNvSpPr>
          <p:nvPr>
            <p:ph type="sldNum" sz="quarter" idx="10"/>
          </p:nvPr>
        </p:nvSpPr>
        <p:spPr/>
        <p:txBody>
          <a:bodyPr/>
          <a:lstStyle/>
          <a:p>
            <a:fld id="{27141095-62D6-0142-BB60-44EB529BB05F}" type="slidenum">
              <a:rPr lang="en-US" smtClean="0"/>
              <a:t>16</a:t>
            </a:fld>
            <a:endParaRPr lang="en-US"/>
          </a:p>
        </p:txBody>
      </p:sp>
    </p:spTree>
    <p:extLst>
      <p:ext uri="{BB962C8B-B14F-4D97-AF65-F5344CB8AC3E}">
        <p14:creationId xmlns:p14="http://schemas.microsoft.com/office/powerpoint/2010/main" val="38025946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a:t>
            </a:r>
            <a:r>
              <a:rPr lang="en-US" baseline="0" dirty="0"/>
              <a:t> indeed language is playing a causal role, </a:t>
            </a:r>
            <a:r>
              <a:rPr lang="mr-IN" baseline="0" dirty="0"/>
              <a:t>…</a:t>
            </a:r>
            <a:r>
              <a:rPr lang="en-US" baseline="0" dirty="0"/>
              <a:t>.</a:t>
            </a:r>
          </a:p>
          <a:p>
            <a:endParaRPr lang="en-US" baseline="0" dirty="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a:solidFill>
                  <a:srgbClr val="FF0000"/>
                </a:solidFill>
                <a:latin typeface="Avenir Book" charset="0"/>
                <a:ea typeface="Avenir Book" charset="0"/>
                <a:cs typeface="Avenir Book" charset="0"/>
              </a:rPr>
              <a:t>Languages with stronger career-gender association have speakers with stronger career-gender association.</a:t>
            </a:r>
            <a:endParaRPr lang="en-US" sz="2600" i="1" dirty="0">
              <a:solidFill>
                <a:srgbClr val="FF0000"/>
              </a:solidFill>
            </a:endParaRPr>
          </a:p>
          <a:p>
            <a:endParaRPr lang="en-US" dirty="0"/>
          </a:p>
        </p:txBody>
      </p:sp>
      <p:sp>
        <p:nvSpPr>
          <p:cNvPr id="4" name="Slide Number Placeholder 3"/>
          <p:cNvSpPr>
            <a:spLocks noGrp="1"/>
          </p:cNvSpPr>
          <p:nvPr>
            <p:ph type="sldNum" sz="quarter" idx="10"/>
          </p:nvPr>
        </p:nvSpPr>
        <p:spPr/>
        <p:txBody>
          <a:bodyPr/>
          <a:lstStyle/>
          <a:p>
            <a:fld id="{561A23D4-64A2-C94F-B517-995546F30BA0}" type="slidenum">
              <a:rPr lang="en-US" smtClean="0"/>
              <a:t>17</a:t>
            </a:fld>
            <a:endParaRPr lang="en-US"/>
          </a:p>
        </p:txBody>
      </p:sp>
    </p:spTree>
    <p:extLst>
      <p:ext uri="{BB962C8B-B14F-4D97-AF65-F5344CB8AC3E}">
        <p14:creationId xmlns:p14="http://schemas.microsoft.com/office/powerpoint/2010/main" val="14966689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i="0" dirty="0"/>
              <a:t>And, finally, this framework</a:t>
            </a:r>
            <a:r>
              <a:rPr lang="en-US" b="0" i="0" baseline="0" dirty="0"/>
              <a:t> that I’ve been using to explain LANGUAGE STRUCRURESA</a:t>
            </a:r>
            <a:r>
              <a:rPr lang="mr-IN" b="0" i="0" baseline="0" dirty="0"/>
              <a:t>–</a:t>
            </a:r>
            <a:r>
              <a:rPr lang="en-US" b="0" i="0" baseline="0" dirty="0"/>
              <a:t> the notion of multiple timescales </a:t>
            </a:r>
            <a:r>
              <a:rPr lang="mr-IN" b="0" i="0" baseline="0" dirty="0"/>
              <a:t>–</a:t>
            </a:r>
            <a:r>
              <a:rPr lang="en-US" b="0" i="0" baseline="0" dirty="0"/>
              <a:t> as a more general framework that can be applied to domains beyond language.</a:t>
            </a:r>
          </a:p>
          <a:p>
            <a:endParaRPr lang="en-US" b="0" i="0" baseline="0" dirty="0"/>
          </a:p>
          <a:p>
            <a:r>
              <a:rPr lang="en-US" b="0" i="0" baseline="0" dirty="0"/>
              <a:t>For example, recently I’ve become interested in using this framework to think about the origins of  a </a:t>
            </a:r>
            <a:r>
              <a:rPr lang="en-US" b="0" i="0" baseline="0" dirty="0" err="1"/>
              <a:t>dfiferent</a:t>
            </a:r>
            <a:r>
              <a:rPr lang="en-US" b="0" i="0" baseline="0" dirty="0"/>
              <a:t> socials </a:t>
            </a:r>
            <a:r>
              <a:rPr lang="en-US" b="0" i="0" baseline="0" dirty="0" err="1"/>
              <a:t>tructure</a:t>
            </a:r>
            <a:r>
              <a:rPr lang="en-US" b="0" i="0" baseline="0" dirty="0"/>
              <a:t> - gender biases</a:t>
            </a:r>
          </a:p>
          <a:p>
            <a:endParaRPr lang="en-US" b="0" i="0" baseline="0" dirty="0"/>
          </a:p>
          <a:p>
            <a:r>
              <a:rPr lang="en-US" b="0" i="0" baseline="0" dirty="0"/>
              <a:t>-&gt; in </a:t>
            </a:r>
            <a:r>
              <a:rPr lang="en-US" b="0" i="0" baseline="0" dirty="0" err="1"/>
              <a:t>paraticular</a:t>
            </a:r>
            <a:r>
              <a:rPr lang="en-US" b="0" i="0" baseline="0" dirty="0"/>
              <a:t> </a:t>
            </a:r>
            <a:r>
              <a:rPr lang="mr-IN" b="0" i="0" baseline="0" dirty="0"/>
              <a:t>–</a:t>
            </a:r>
            <a:r>
              <a:rPr lang="en-US" b="0" i="0" baseline="0" dirty="0"/>
              <a:t> the role that language might play in the emergence of these biases.</a:t>
            </a:r>
          </a:p>
          <a:p>
            <a:endParaRPr lang="en-US" b="0" i="0" baseline="0" dirty="0"/>
          </a:p>
          <a:p>
            <a:r>
              <a:rPr lang="en-US" b="0" i="0" baseline="0" dirty="0"/>
              <a:t>Take </a:t>
            </a:r>
            <a:r>
              <a:rPr lang="mr-IN" b="0" i="0" baseline="0" dirty="0"/>
              <a:t>–</a:t>
            </a:r>
            <a:r>
              <a:rPr lang="en-US" b="0" i="0" baseline="0" dirty="0"/>
              <a:t> for example </a:t>
            </a:r>
            <a:r>
              <a:rPr lang="mr-IN" b="0" i="0" baseline="0" dirty="0"/>
              <a:t>–</a:t>
            </a:r>
            <a:r>
              <a:rPr lang="en-US" b="0" i="0" baseline="0" dirty="0"/>
              <a:t> the fact that most doctors tend to be men</a:t>
            </a:r>
          </a:p>
          <a:p>
            <a:endParaRPr lang="en-US" b="0" i="0" baseline="0" dirty="0"/>
          </a:p>
          <a:p>
            <a:r>
              <a:rPr lang="en-US" b="0" i="0" baseline="0" dirty="0"/>
              <a:t>This is a fact that is likely the product of processes at shorter timescale. </a:t>
            </a:r>
          </a:p>
          <a:p>
            <a:endParaRPr lang="en-US" b="0" i="0" baseline="0" dirty="0"/>
          </a:p>
          <a:p>
            <a:r>
              <a:rPr lang="en-US" b="0" i="0" baseline="0" dirty="0"/>
              <a:t>You might imagine that we are just more likely to talk about men as being doctors (perhaps because it reflects the reality of the world), and in aggregate that leads to language statistics that are biased to associate men with doctors, relative to women</a:t>
            </a:r>
          </a:p>
          <a:p>
            <a:endParaRPr lang="en-US" b="0" i="0" baseline="0" dirty="0"/>
          </a:p>
          <a:p>
            <a:r>
              <a:rPr lang="en-US" b="0" i="0" baseline="0" dirty="0"/>
              <a:t>At the developmental timescale, you might imagine that kids are exposed to the biases perhaps in an exaggerated away; and that they could particularly sensitive to the statistics</a:t>
            </a:r>
          </a:p>
          <a:p>
            <a:endParaRPr lang="en-US" b="0" i="0" baseline="0" dirty="0"/>
          </a:p>
          <a:p>
            <a:r>
              <a:rPr lang="en-US" b="0" i="0" baseline="0" dirty="0"/>
              <a:t>And, over time, processes at these two shorter timescales contribute to biases at the population level.</a:t>
            </a:r>
            <a:endParaRPr lang="en-US" b="0" i="0" dirty="0"/>
          </a:p>
          <a:p>
            <a:endParaRPr lang="en-US" dirty="0"/>
          </a:p>
        </p:txBody>
      </p:sp>
      <p:sp>
        <p:nvSpPr>
          <p:cNvPr id="4" name="Slide Number Placeholder 3"/>
          <p:cNvSpPr>
            <a:spLocks noGrp="1"/>
          </p:cNvSpPr>
          <p:nvPr>
            <p:ph type="sldNum" sz="quarter" idx="10"/>
          </p:nvPr>
        </p:nvSpPr>
        <p:spPr/>
        <p:txBody>
          <a:bodyPr/>
          <a:lstStyle/>
          <a:p>
            <a:fld id="{561A23D4-64A2-C94F-B517-995546F30BA0}" type="slidenum">
              <a:rPr lang="en-US" smtClean="0"/>
              <a:t>19</a:t>
            </a:fld>
            <a:endParaRPr lang="en-US"/>
          </a:p>
        </p:txBody>
      </p:sp>
    </p:spTree>
    <p:extLst>
      <p:ext uri="{BB962C8B-B14F-4D97-AF65-F5344CB8AC3E}">
        <p14:creationId xmlns:p14="http://schemas.microsoft.com/office/powerpoint/2010/main" val="21064297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 books</a:t>
            </a:r>
          </a:p>
        </p:txBody>
      </p:sp>
      <p:sp>
        <p:nvSpPr>
          <p:cNvPr id="4" name="Slide Number Placeholder 3"/>
          <p:cNvSpPr>
            <a:spLocks noGrp="1"/>
          </p:cNvSpPr>
          <p:nvPr>
            <p:ph type="sldNum" sz="quarter" idx="5"/>
          </p:nvPr>
        </p:nvSpPr>
        <p:spPr/>
        <p:txBody>
          <a:bodyPr/>
          <a:lstStyle/>
          <a:p>
            <a:fld id="{561A23D4-64A2-C94F-B517-995546F30BA0}" type="slidenum">
              <a:rPr lang="en-US" smtClean="0"/>
              <a:t>20</a:t>
            </a:fld>
            <a:endParaRPr lang="en-US"/>
          </a:p>
        </p:txBody>
      </p:sp>
    </p:spTree>
    <p:extLst>
      <p:ext uri="{BB962C8B-B14F-4D97-AF65-F5344CB8AC3E}">
        <p14:creationId xmlns:p14="http://schemas.microsoft.com/office/powerpoint/2010/main" val="38014313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venir Book" charset="0"/>
                <a:ea typeface="Avenir Book" charset="0"/>
                <a:cs typeface="Avenir Book" charset="0"/>
              </a:rPr>
              <a:t>Trained word embedding model on this corpus</a:t>
            </a:r>
          </a:p>
          <a:p>
            <a:endParaRPr lang="en-US" dirty="0"/>
          </a:p>
        </p:txBody>
      </p:sp>
      <p:sp>
        <p:nvSpPr>
          <p:cNvPr id="4" name="Slide Number Placeholder 3"/>
          <p:cNvSpPr>
            <a:spLocks noGrp="1"/>
          </p:cNvSpPr>
          <p:nvPr>
            <p:ph type="sldNum" sz="quarter" idx="5"/>
          </p:nvPr>
        </p:nvSpPr>
        <p:spPr/>
        <p:txBody>
          <a:bodyPr/>
          <a:lstStyle/>
          <a:p>
            <a:fld id="{561A23D4-64A2-C94F-B517-995546F30BA0}" type="slidenum">
              <a:rPr lang="en-US" smtClean="0"/>
              <a:t>21</a:t>
            </a:fld>
            <a:endParaRPr lang="en-US"/>
          </a:p>
        </p:txBody>
      </p:sp>
    </p:spTree>
    <p:extLst>
      <p:ext uri="{BB962C8B-B14F-4D97-AF65-F5344CB8AC3E}">
        <p14:creationId xmlns:p14="http://schemas.microsoft.com/office/powerpoint/2010/main" val="4263481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But, one of the questions I’m interested in is whether more implicit messages in language also community information about the world</a:t>
            </a:r>
          </a:p>
        </p:txBody>
      </p:sp>
      <p:sp>
        <p:nvSpPr>
          <p:cNvPr id="4" name="Slide Number Placeholder 3"/>
          <p:cNvSpPr>
            <a:spLocks noGrp="1"/>
          </p:cNvSpPr>
          <p:nvPr>
            <p:ph type="sldNum" sz="quarter" idx="10"/>
          </p:nvPr>
        </p:nvSpPr>
        <p:spPr/>
        <p:txBody>
          <a:bodyPr/>
          <a:lstStyle/>
          <a:p>
            <a:fld id="{561A23D4-64A2-C94F-B517-995546F30BA0}" type="slidenum">
              <a:rPr lang="en-US" smtClean="0"/>
              <a:t>2</a:t>
            </a:fld>
            <a:endParaRPr lang="en-US"/>
          </a:p>
        </p:txBody>
      </p:sp>
    </p:spTree>
    <p:extLst>
      <p:ext uri="{BB962C8B-B14F-4D97-AF65-F5344CB8AC3E}">
        <p14:creationId xmlns:p14="http://schemas.microsoft.com/office/powerpoint/2010/main" val="9356459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1A23D4-64A2-C94F-B517-995546F30BA0}" type="slidenum">
              <a:rPr lang="en-US" smtClean="0"/>
              <a:t>22</a:t>
            </a:fld>
            <a:endParaRPr lang="en-US"/>
          </a:p>
        </p:txBody>
      </p:sp>
    </p:spTree>
    <p:extLst>
      <p:ext uri="{BB962C8B-B14F-4D97-AF65-F5344CB8AC3E}">
        <p14:creationId xmlns:p14="http://schemas.microsoft.com/office/powerpoint/2010/main" val="20767422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of </a:t>
            </a:r>
          </a:p>
        </p:txBody>
      </p:sp>
      <p:sp>
        <p:nvSpPr>
          <p:cNvPr id="4" name="Slide Number Placeholder 3"/>
          <p:cNvSpPr>
            <a:spLocks noGrp="1"/>
          </p:cNvSpPr>
          <p:nvPr>
            <p:ph type="sldNum" sz="quarter" idx="5"/>
          </p:nvPr>
        </p:nvSpPr>
        <p:spPr/>
        <p:txBody>
          <a:bodyPr/>
          <a:lstStyle/>
          <a:p>
            <a:fld id="{561A23D4-64A2-C94F-B517-995546F30BA0}" type="slidenum">
              <a:rPr lang="en-US" smtClean="0"/>
              <a:t>23</a:t>
            </a:fld>
            <a:endParaRPr lang="en-US"/>
          </a:p>
        </p:txBody>
      </p:sp>
    </p:spTree>
    <p:extLst>
      <p:ext uri="{BB962C8B-B14F-4D97-AF65-F5344CB8AC3E}">
        <p14:creationId xmlns:p14="http://schemas.microsoft.com/office/powerpoint/2010/main" val="31204896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1A23D4-64A2-C94F-B517-995546F30BA0}" type="slidenum">
              <a:rPr lang="en-US" smtClean="0"/>
              <a:t>24</a:t>
            </a:fld>
            <a:endParaRPr lang="en-US"/>
          </a:p>
        </p:txBody>
      </p:sp>
    </p:spTree>
    <p:extLst>
      <p:ext uri="{BB962C8B-B14F-4D97-AF65-F5344CB8AC3E}">
        <p14:creationId xmlns:p14="http://schemas.microsoft.com/office/powerpoint/2010/main" val="144765359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1A23D4-64A2-C94F-B517-995546F30BA0}" type="slidenum">
              <a:rPr lang="en-US" smtClean="0"/>
              <a:t>25</a:t>
            </a:fld>
            <a:endParaRPr lang="en-US"/>
          </a:p>
        </p:txBody>
      </p:sp>
    </p:spTree>
    <p:extLst>
      <p:ext uri="{BB962C8B-B14F-4D97-AF65-F5344CB8AC3E}">
        <p14:creationId xmlns:p14="http://schemas.microsoft.com/office/powerpoint/2010/main" val="183409375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Avenir Book" panose="02000503020000020003" pitchFamily="2" charset="0"/>
              </a:rPr>
              <a:t>This evidence is all correlational. </a:t>
            </a:r>
            <a:endParaRPr lang="en-US" dirty="0"/>
          </a:p>
        </p:txBody>
      </p:sp>
      <p:sp>
        <p:nvSpPr>
          <p:cNvPr id="4" name="Slide Number Placeholder 3"/>
          <p:cNvSpPr>
            <a:spLocks noGrp="1"/>
          </p:cNvSpPr>
          <p:nvPr>
            <p:ph type="sldNum" sz="quarter" idx="5"/>
          </p:nvPr>
        </p:nvSpPr>
        <p:spPr/>
        <p:txBody>
          <a:bodyPr/>
          <a:lstStyle/>
          <a:p>
            <a:fld id="{561A23D4-64A2-C94F-B517-995546F30BA0}" type="slidenum">
              <a:rPr lang="en-US" smtClean="0"/>
              <a:t>26</a:t>
            </a:fld>
            <a:endParaRPr lang="en-US"/>
          </a:p>
        </p:txBody>
      </p:sp>
    </p:spTree>
    <p:extLst>
      <p:ext uri="{BB962C8B-B14F-4D97-AF65-F5344CB8AC3E}">
        <p14:creationId xmlns:p14="http://schemas.microsoft.com/office/powerpoint/2010/main" val="41603567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1A23D4-64A2-C94F-B517-995546F30BA0}" type="slidenum">
              <a:rPr lang="en-US" smtClean="0"/>
              <a:t>27</a:t>
            </a:fld>
            <a:endParaRPr lang="en-US"/>
          </a:p>
        </p:txBody>
      </p:sp>
    </p:spTree>
    <p:extLst>
      <p:ext uri="{BB962C8B-B14F-4D97-AF65-F5344CB8AC3E}">
        <p14:creationId xmlns:p14="http://schemas.microsoft.com/office/powerpoint/2010/main" val="39266984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a:p>
        </p:txBody>
      </p:sp>
      <p:sp>
        <p:nvSpPr>
          <p:cNvPr id="4" name="Slide Number Placeholder 3"/>
          <p:cNvSpPr>
            <a:spLocks noGrp="1"/>
          </p:cNvSpPr>
          <p:nvPr>
            <p:ph type="sldNum" sz="quarter" idx="10"/>
          </p:nvPr>
        </p:nvSpPr>
        <p:spPr/>
        <p:txBody>
          <a:bodyPr/>
          <a:lstStyle/>
          <a:p>
            <a:fld id="{27141095-62D6-0142-BB60-44EB529BB05F}" type="slidenum">
              <a:rPr lang="en-US" smtClean="0"/>
              <a:t>28</a:t>
            </a:fld>
            <a:endParaRPr lang="en-US"/>
          </a:p>
        </p:txBody>
      </p:sp>
    </p:spTree>
    <p:extLst>
      <p:ext uri="{BB962C8B-B14F-4D97-AF65-F5344CB8AC3E}">
        <p14:creationId xmlns:p14="http://schemas.microsoft.com/office/powerpoint/2010/main" val="15000276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a:latin typeface="Avenir Book" charset="0"/>
                <a:ea typeface="Avenir Book" charset="0"/>
                <a:cs typeface="Avenir Book" charset="0"/>
              </a:rPr>
              <a:t>If you track word co-occurrences across a large corpora of text,</a:t>
            </a:r>
          </a:p>
          <a:p>
            <a:endParaRPr lang="en-US" dirty="0"/>
          </a:p>
          <a:p>
            <a:endParaRPr lang="en-US" dirty="0"/>
          </a:p>
          <a:p>
            <a:r>
              <a:rPr lang="en-US" dirty="0"/>
              <a:t>Given</a:t>
            </a:r>
            <a:r>
              <a:rPr lang="en-US" baseline="0" dirty="0"/>
              <a:t> </a:t>
            </a:r>
            <a:r>
              <a:rPr lang="en-US" dirty="0"/>
              <a:t>this</a:t>
            </a:r>
            <a:r>
              <a:rPr lang="en-US" baseline="0" dirty="0"/>
              <a:t> corpus of text, we need some way to derive the meanings of words from them.</a:t>
            </a:r>
          </a:p>
          <a:p>
            <a:endParaRPr lang="en-US" baseline="0" dirty="0"/>
          </a:p>
          <a:p>
            <a:r>
              <a:rPr lang="en-US" baseline="0" dirty="0"/>
              <a:t>To do that, we’re going to assume a model of semantics called distributional semantics:</a:t>
            </a:r>
          </a:p>
          <a:p>
            <a:endParaRPr lang="en-US" baseline="0" dirty="0"/>
          </a:p>
          <a:p>
            <a:r>
              <a:rPr lang="en-US" baseline="0" dirty="0"/>
              <a:t>Semantic similarity</a:t>
            </a:r>
            <a:r>
              <a:rPr lang="mr-IN" baseline="0" dirty="0"/>
              <a:t>…</a:t>
            </a:r>
            <a:endParaRPr lang="en-US" baseline="0" dirty="0"/>
          </a:p>
          <a:p>
            <a:endParaRPr lang="en-US" baseline="0" dirty="0"/>
          </a:p>
          <a:p>
            <a:r>
              <a:rPr lang="en-US" baseline="0" dirty="0"/>
              <a:t>To illustrate this approach, consider this toy corpus that contains only a single sentence.</a:t>
            </a:r>
          </a:p>
          <a:p>
            <a:endParaRPr lang="en-US" baseline="0" dirty="0"/>
          </a:p>
          <a:p>
            <a:r>
              <a:rPr lang="en-US" baseline="0" dirty="0"/>
              <a:t>If we wanted to derive the semantics of these words from this sentence alone we could construct a matrix where we </a:t>
            </a:r>
            <a:r>
              <a:rPr lang="en-US" baseline="0" dirty="0" err="1"/>
              <a:t>asign</a:t>
            </a:r>
            <a:r>
              <a:rPr lang="en-US" baseline="0" dirty="0"/>
              <a:t> each unique word to a row and column, and track the </a:t>
            </a:r>
            <a:r>
              <a:rPr lang="en-US" baseline="0" dirty="0" err="1"/>
              <a:t>occcurences</a:t>
            </a:r>
            <a:r>
              <a:rPr lang="en-US" baseline="0" dirty="0"/>
              <a:t> DIRECTLY NEXT TO EACHOTHER between words.</a:t>
            </a:r>
          </a:p>
          <a:p>
            <a:endParaRPr lang="en-US" baseline="0" dirty="0"/>
          </a:p>
          <a:p>
            <a:r>
              <a:rPr lang="en-US" baseline="0" dirty="0"/>
              <a:t>For example </a:t>
            </a:r>
            <a:r>
              <a:rPr lang="en-US" baseline="0" dirty="0" err="1"/>
              <a:t>beause</a:t>
            </a:r>
            <a:r>
              <a:rPr lang="en-US" baseline="0" dirty="0"/>
              <a:t> </a:t>
            </a:r>
            <a:r>
              <a:rPr lang="en-US" baseline="0" dirty="0" err="1"/>
              <a:t>sam</a:t>
            </a:r>
            <a:r>
              <a:rPr lang="en-US" baseline="0" dirty="0"/>
              <a:t> co-</a:t>
            </a:r>
            <a:r>
              <a:rPr lang="en-US" baseline="0" dirty="0" err="1"/>
              <a:t>ocurs</a:t>
            </a:r>
            <a:r>
              <a:rPr lang="en-US" baseline="0" dirty="0"/>
              <a:t> with ate, we would record that count in the appropriate cell.</a:t>
            </a:r>
          </a:p>
          <a:p>
            <a:endParaRPr lang="en-US" baseline="0" dirty="0"/>
          </a:p>
          <a:p>
            <a:r>
              <a:rPr lang="en-US" baseline="0" dirty="0"/>
              <a:t>This approach would tell us that barn and apple are more similar than barn and Sam, because barn and apple appear in </a:t>
            </a:r>
            <a:r>
              <a:rPr lang="en-US" baseline="0" dirty="0" err="1"/>
              <a:t>similair</a:t>
            </a:r>
            <a:r>
              <a:rPr lang="en-US" baseline="0" dirty="0"/>
              <a:t> context (both after the word red).</a:t>
            </a:r>
          </a:p>
          <a:p>
            <a:r>
              <a:rPr lang="en-US" baseline="0" dirty="0"/>
              <a:t>.</a:t>
            </a:r>
          </a:p>
        </p:txBody>
      </p:sp>
      <p:sp>
        <p:nvSpPr>
          <p:cNvPr id="4" name="Slide Number Placeholder 3"/>
          <p:cNvSpPr>
            <a:spLocks noGrp="1"/>
          </p:cNvSpPr>
          <p:nvPr>
            <p:ph type="sldNum" sz="quarter" idx="10"/>
          </p:nvPr>
        </p:nvSpPr>
        <p:spPr/>
        <p:txBody>
          <a:bodyPr/>
          <a:lstStyle/>
          <a:p>
            <a:fld id="{27141095-62D6-0142-BB60-44EB529BB05F}" type="slidenum">
              <a:rPr lang="en-US" smtClean="0"/>
              <a:t>3</a:t>
            </a:fld>
            <a:endParaRPr lang="en-US"/>
          </a:p>
        </p:txBody>
      </p:sp>
    </p:spTree>
    <p:extLst>
      <p:ext uri="{BB962C8B-B14F-4D97-AF65-F5344CB8AC3E}">
        <p14:creationId xmlns:p14="http://schemas.microsoft.com/office/powerpoint/2010/main" val="857943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Notably – these models were initial introduced by cognitive sciences as LEARNING MODELS</a:t>
            </a:r>
          </a:p>
          <a:p>
            <a:r>
              <a:rPr lang="en-US" dirty="0"/>
              <a:t>Early instantiations of these models were proposed as a solution to Plato’s Problem – The poverty of the </a:t>
            </a:r>
            <a:r>
              <a:rPr lang="en-US" dirty="0" err="1"/>
              <a:t>stimulius</a:t>
            </a:r>
            <a:r>
              <a:rPr lang="en-US" dirty="0"/>
              <a:t> problem – how could people  know so much given such </a:t>
            </a:r>
            <a:r>
              <a:rPr lang="en-US" dirty="0" err="1"/>
              <a:t>impoveristed</a:t>
            </a:r>
            <a:r>
              <a:rPr lang="en-US" dirty="0"/>
              <a:t> input</a:t>
            </a:r>
          </a:p>
          <a:p>
            <a:r>
              <a:rPr lang="en-US" dirty="0"/>
              <a:t>And the proposal was that you could actually get really rich representation about meaning just by tracking co-</a:t>
            </a:r>
            <a:r>
              <a:rPr lang="en-US" dirty="0" err="1"/>
              <a:t>occurences</a:t>
            </a:r>
            <a:r>
              <a:rPr lang="en-US" dirty="0"/>
              <a:t> and doing some operations over them</a:t>
            </a:r>
          </a:p>
          <a:p>
            <a:endParaRPr lang="en-US" dirty="0"/>
          </a:p>
          <a:p>
            <a:r>
              <a:rPr lang="en-US" dirty="0"/>
              <a:t>Since these initial models, </a:t>
            </a:r>
            <a:r>
              <a:rPr lang="en-US" dirty="0" err="1"/>
              <a:t>enourmous</a:t>
            </a:r>
            <a:r>
              <a:rPr lang="en-US" dirty="0"/>
              <a:t> technological </a:t>
            </a:r>
            <a:r>
              <a:rPr lang="en-US" dirty="0" err="1"/>
              <a:t>advancments</a:t>
            </a:r>
            <a:r>
              <a:rPr lang="en-US" dirty="0"/>
              <a:t> have been made in the </a:t>
            </a:r>
            <a:r>
              <a:rPr lang="en-US" dirty="0" err="1"/>
              <a:t>machie</a:t>
            </a:r>
            <a:r>
              <a:rPr lang="en-US" dirty="0"/>
              <a:t> learning community, where the focus has been slightly different – solving language tasks</a:t>
            </a:r>
          </a:p>
          <a:p>
            <a:r>
              <a:rPr lang="en-US" dirty="0"/>
              <a:t>But, it’s important to keep in mind, I think that these models were initially introduced as learning models</a:t>
            </a:r>
          </a:p>
        </p:txBody>
      </p:sp>
      <p:sp>
        <p:nvSpPr>
          <p:cNvPr id="4" name="Slide Number Placeholder 3"/>
          <p:cNvSpPr>
            <a:spLocks noGrp="1"/>
          </p:cNvSpPr>
          <p:nvPr>
            <p:ph type="sldNum" sz="quarter" idx="5"/>
          </p:nvPr>
        </p:nvSpPr>
        <p:spPr/>
        <p:txBody>
          <a:bodyPr/>
          <a:lstStyle/>
          <a:p>
            <a:fld id="{561A23D4-64A2-C94F-B517-995546F30BA0}" type="slidenum">
              <a:rPr lang="en-US" smtClean="0"/>
              <a:t>4</a:t>
            </a:fld>
            <a:endParaRPr lang="en-US"/>
          </a:p>
        </p:txBody>
      </p:sp>
    </p:spTree>
    <p:extLst>
      <p:ext uri="{BB962C8B-B14F-4D97-AF65-F5344CB8AC3E}">
        <p14:creationId xmlns:p14="http://schemas.microsoft.com/office/powerpoint/2010/main" val="24756780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there’s good reason to think that this might be a plausible learning mechanism</a:t>
            </a:r>
          </a:p>
          <a:p>
            <a:r>
              <a:rPr lang="en-US" dirty="0"/>
              <a:t>There’s a wealth of evidence to suggest that humans are really hood at learning from statistics</a:t>
            </a:r>
          </a:p>
          <a:p>
            <a:endParaRPr lang="en-US" dirty="0"/>
          </a:p>
          <a:p>
            <a:r>
              <a:rPr lang="en-US" dirty="0"/>
              <a:t>….but no direct evidence that humans can learning information for distributional statistics in language</a:t>
            </a:r>
          </a:p>
        </p:txBody>
      </p:sp>
      <p:sp>
        <p:nvSpPr>
          <p:cNvPr id="4" name="Slide Number Placeholder 3"/>
          <p:cNvSpPr>
            <a:spLocks noGrp="1"/>
          </p:cNvSpPr>
          <p:nvPr>
            <p:ph type="sldNum" sz="quarter" idx="5"/>
          </p:nvPr>
        </p:nvSpPr>
        <p:spPr/>
        <p:txBody>
          <a:bodyPr/>
          <a:lstStyle/>
          <a:p>
            <a:fld id="{561A23D4-64A2-C94F-B517-995546F30BA0}" type="slidenum">
              <a:rPr lang="en-US" smtClean="0"/>
              <a:t>5</a:t>
            </a:fld>
            <a:endParaRPr lang="en-US"/>
          </a:p>
        </p:txBody>
      </p:sp>
    </p:spTree>
    <p:extLst>
      <p:ext uri="{BB962C8B-B14F-4D97-AF65-F5344CB8AC3E}">
        <p14:creationId xmlns:p14="http://schemas.microsoft.com/office/powerpoint/2010/main" val="35545130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big question our field has yet to answer</a:t>
            </a:r>
          </a:p>
        </p:txBody>
      </p:sp>
      <p:sp>
        <p:nvSpPr>
          <p:cNvPr id="4" name="Slide Number Placeholder 3"/>
          <p:cNvSpPr>
            <a:spLocks noGrp="1"/>
          </p:cNvSpPr>
          <p:nvPr>
            <p:ph type="sldNum" sz="quarter" idx="5"/>
          </p:nvPr>
        </p:nvSpPr>
        <p:spPr/>
        <p:txBody>
          <a:bodyPr/>
          <a:lstStyle/>
          <a:p>
            <a:fld id="{561A23D4-64A2-C94F-B517-995546F30BA0}" type="slidenum">
              <a:rPr lang="en-US" smtClean="0"/>
              <a:t>6</a:t>
            </a:fld>
            <a:endParaRPr lang="en-US"/>
          </a:p>
        </p:txBody>
      </p:sp>
    </p:spTree>
    <p:extLst>
      <p:ext uri="{BB962C8B-B14F-4D97-AF65-F5344CB8AC3E}">
        <p14:creationId xmlns:p14="http://schemas.microsoft.com/office/powerpoint/2010/main" val="24167912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1A23D4-64A2-C94F-B517-995546F30BA0}" type="slidenum">
              <a:rPr lang="en-US" smtClean="0"/>
              <a:t>7</a:t>
            </a:fld>
            <a:endParaRPr lang="en-US"/>
          </a:p>
        </p:txBody>
      </p:sp>
    </p:spTree>
    <p:extLst>
      <p:ext uri="{BB962C8B-B14F-4D97-AF65-F5344CB8AC3E}">
        <p14:creationId xmlns:p14="http://schemas.microsoft.com/office/powerpoint/2010/main" val="14327792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Judy Kim and </a:t>
            </a:r>
            <a:r>
              <a:rPr lang="en-US" dirty="0" err="1"/>
              <a:t>colleagures</a:t>
            </a:r>
            <a:r>
              <a:rPr lang="en-US" dirty="0"/>
              <a:t> collet</a:t>
            </a:r>
          </a:p>
          <a:p>
            <a:r>
              <a:rPr lang="en-US" dirty="0"/>
              <a:t>Card sorting results. Each row/column is an animal. Created matrix for each subject 1 if in same cluster; 0 otherwise, and then averaged across participants. </a:t>
            </a:r>
          </a:p>
        </p:txBody>
      </p:sp>
      <p:sp>
        <p:nvSpPr>
          <p:cNvPr id="4" name="Slide Number Placeholder 3"/>
          <p:cNvSpPr>
            <a:spLocks noGrp="1"/>
          </p:cNvSpPr>
          <p:nvPr>
            <p:ph type="sldNum" sz="quarter" idx="5"/>
          </p:nvPr>
        </p:nvSpPr>
        <p:spPr/>
        <p:txBody>
          <a:bodyPr/>
          <a:lstStyle/>
          <a:p>
            <a:fld id="{561A23D4-64A2-C94F-B517-995546F30BA0}" type="slidenum">
              <a:rPr lang="en-US" smtClean="0"/>
              <a:t>8</a:t>
            </a:fld>
            <a:endParaRPr lang="en-US"/>
          </a:p>
        </p:txBody>
      </p:sp>
    </p:spTree>
    <p:extLst>
      <p:ext uri="{BB962C8B-B14F-4D97-AF65-F5344CB8AC3E}">
        <p14:creationId xmlns:p14="http://schemas.microsoft.com/office/powerpoint/2010/main" val="14361189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example, for the color dimension, participants produced “brown”, “black”, and “pink” as descriptors for their piles (among many other labels). </a:t>
            </a:r>
          </a:p>
          <a:p>
            <a:endParaRPr lang="en-US" dirty="0"/>
          </a:p>
          <a:p>
            <a:endParaRPr lang="en-US" dirty="0"/>
          </a:p>
          <a:p>
            <a:pPr marL="285750" indent="-285750">
              <a:buFont typeface="Arial" panose="020B0604020202020204" pitchFamily="34" charset="0"/>
              <a:buChar char="•"/>
            </a:pPr>
            <a:endParaRPr lang="en-US" sz="1200" dirty="0">
              <a:latin typeface="Avenir Book" panose="02000503020000020003" pitchFamily="2" charset="0"/>
            </a:endParaRPr>
          </a:p>
          <a:p>
            <a:pPr marL="285750" indent="-285750">
              <a:buFont typeface="Arial" panose="020B0604020202020204" pitchFamily="34" charset="0"/>
              <a:buChar char="•"/>
            </a:pPr>
            <a:r>
              <a:rPr lang="en-US" sz="1200" dirty="0">
                <a:latin typeface="Avenir Book" panose="02000503020000020003" pitchFamily="2" charset="0"/>
              </a:rPr>
              <a:t>For each category dimension, identified all labels participants generated for their piles</a:t>
            </a:r>
          </a:p>
          <a:p>
            <a:pPr marL="285750" indent="-285750">
              <a:buFont typeface="Arial" panose="020B0604020202020204" pitchFamily="34" charset="0"/>
              <a:buChar char="•"/>
            </a:pPr>
            <a:r>
              <a:rPr lang="en-US" sz="1200" dirty="0">
                <a:latin typeface="Avenir Book" panose="02000503020000020003" pitchFamily="2" charset="0"/>
              </a:rPr>
              <a:t>Calculated the pairwise cosine distance between each animal and dimension label.</a:t>
            </a:r>
          </a:p>
          <a:p>
            <a:pPr marL="285750" indent="-285750">
              <a:buFont typeface="Arial" panose="020B0604020202020204" pitchFamily="34" charset="0"/>
              <a:buChar char="•"/>
            </a:pPr>
            <a:r>
              <a:rPr lang="en-US" sz="1200" dirty="0">
                <a:latin typeface="Avenir Book" panose="02000503020000020003" pitchFamily="2" charset="0"/>
              </a:rPr>
              <a:t>Created a vector of these similarities.</a:t>
            </a:r>
          </a:p>
          <a:p>
            <a:pPr marL="285750" indent="-285750">
              <a:buFont typeface="Arial" panose="020B0604020202020204" pitchFamily="34" charset="0"/>
              <a:buChar char="•"/>
            </a:pPr>
            <a:endParaRPr lang="en-US" sz="1200" dirty="0">
              <a:latin typeface="Avenir Book" panose="02000503020000020003" pitchFamily="2" charset="0"/>
            </a:endParaRPr>
          </a:p>
          <a:p>
            <a:pPr marL="285750" indent="-285750">
              <a:buFont typeface="Arial" panose="020B0604020202020204" pitchFamily="34" charset="0"/>
              <a:buChar char="•"/>
            </a:pPr>
            <a:r>
              <a:rPr lang="en-US" sz="1200" dirty="0">
                <a:latin typeface="Avenir Book" panose="02000503020000020003" pitchFamily="2" charset="0"/>
              </a:rPr>
              <a:t>Measured Euclidean distance between each animal. </a:t>
            </a:r>
          </a:p>
          <a:p>
            <a:endParaRPr lang="en-US" dirty="0"/>
          </a:p>
          <a:p>
            <a:endParaRPr lang="en-US" dirty="0"/>
          </a:p>
        </p:txBody>
      </p:sp>
      <p:sp>
        <p:nvSpPr>
          <p:cNvPr id="4" name="Slide Number Placeholder 3"/>
          <p:cNvSpPr>
            <a:spLocks noGrp="1"/>
          </p:cNvSpPr>
          <p:nvPr>
            <p:ph type="sldNum" sz="quarter" idx="5"/>
          </p:nvPr>
        </p:nvSpPr>
        <p:spPr/>
        <p:txBody>
          <a:bodyPr/>
          <a:lstStyle/>
          <a:p>
            <a:fld id="{561A23D4-64A2-C94F-B517-995546F30BA0}" type="slidenum">
              <a:rPr lang="en-US" smtClean="0"/>
              <a:t>9</a:t>
            </a:fld>
            <a:endParaRPr lang="en-US"/>
          </a:p>
        </p:txBody>
      </p:sp>
    </p:spTree>
    <p:extLst>
      <p:ext uri="{BB962C8B-B14F-4D97-AF65-F5344CB8AC3E}">
        <p14:creationId xmlns:p14="http://schemas.microsoft.com/office/powerpoint/2010/main" val="71900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BDE9529-F230-E74C-85C9-FB45F07A0FD6}" type="datetime1">
              <a:rPr lang="en-US" smtClean="0"/>
              <a:t>4/23/20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6412183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2A54295-86D5-AB48-B418-0045F8906851}" type="datetime1">
              <a:rPr lang="en-US" smtClean="0"/>
              <a:t>4/23/20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1868473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40149F-DE57-FF47-9FAB-2155621D8A3E}" type="datetime1">
              <a:rPr lang="en-US" smtClean="0"/>
              <a:t>4/23/20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775853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857707-AAA6-D14A-BE21-9459A401C7C9}" type="datetime1">
              <a:rPr lang="en-US" smtClean="0"/>
              <a:t>4/23/20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33170" y="6436096"/>
            <a:ext cx="2743200" cy="365125"/>
          </a:xfrm>
        </p:spPr>
        <p:txBody>
          <a:bodyPr/>
          <a:lstStyle>
            <a:lvl1pPr>
              <a:defRPr>
                <a:latin typeface="Avenir Book" charset="0"/>
                <a:ea typeface="Avenir Book" charset="0"/>
                <a:cs typeface="Avenir Book" charset="0"/>
              </a:defRPr>
            </a:lvl1pPr>
          </a:lstStyle>
          <a:p>
            <a:fld id="{2F26DC62-A76D-AE47-AD5B-197159461ABB}" type="slidenum">
              <a:rPr lang="en-US" smtClean="0"/>
              <a:pPr/>
              <a:t>‹#›</a:t>
            </a:fld>
            <a:endParaRPr lang="en-US" dirty="0"/>
          </a:p>
        </p:txBody>
      </p:sp>
    </p:spTree>
    <p:extLst>
      <p:ext uri="{BB962C8B-B14F-4D97-AF65-F5344CB8AC3E}">
        <p14:creationId xmlns:p14="http://schemas.microsoft.com/office/powerpoint/2010/main" val="883901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9B2A0B-4C4B-6A42-9073-79A697102F80}" type="datetime1">
              <a:rPr lang="en-US" smtClean="0"/>
              <a:t>4/23/20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15867460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5BEC0B-1663-F549-83A4-5D555703A77D}" type="datetime1">
              <a:rPr lang="en-US" smtClean="0"/>
              <a:t>4/23/20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988547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78147D5-3E46-F544-ABB7-08E2BDA1EBE6}" type="datetime1">
              <a:rPr lang="en-US" smtClean="0"/>
              <a:t>4/23/20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1581700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A032F54-0CEA-C040-AE3D-CA27A38A237B}" type="datetime1">
              <a:rPr lang="en-US" smtClean="0"/>
              <a:t>4/23/20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2089552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512601-3C62-474A-AD3B-D3563FE51C55}" type="datetime1">
              <a:rPr lang="en-US" smtClean="0"/>
              <a:t>4/23/20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1315460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A8F4804-333F-D14A-8157-8176B779D2CD}" type="datetime1">
              <a:rPr lang="en-US" smtClean="0"/>
              <a:t>4/23/20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6002759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5A9C76-1176-584C-A23E-B2BF2F4A349C}" type="datetime1">
              <a:rPr lang="en-US" smtClean="0"/>
              <a:t>4/23/20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21072184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934EB7-1EA8-0949-9BAE-EF78BF797558}" type="datetime1">
              <a:rPr lang="en-US" smtClean="0"/>
              <a:t>4/23/20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26DC62-A76D-AE47-AD5B-197159461ABB}" type="slidenum">
              <a:rPr lang="en-US" smtClean="0"/>
              <a:t>‹#›</a:t>
            </a:fld>
            <a:endParaRPr lang="en-US"/>
          </a:p>
        </p:txBody>
      </p:sp>
    </p:spTree>
    <p:extLst>
      <p:ext uri="{BB962C8B-B14F-4D97-AF65-F5344CB8AC3E}">
        <p14:creationId xmlns:p14="http://schemas.microsoft.com/office/powerpoint/2010/main" val="10360230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tif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hyperlink" Target="https://implicit.harvard.edu/implicit/"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mlewis.shinyapps.io/SI_KIDBOOK"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emf"/></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tiff"/><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28.xml.rels><?xml version="1.0" encoding="UTF-8" standalone="yes"?>
<Relationships xmlns="http://schemas.openxmlformats.org/package/2006/relationships"><Relationship Id="rId8" Type="http://schemas.openxmlformats.org/officeDocument/2006/relationships/image" Target="../media/image30.tiff"/><Relationship Id="rId3" Type="http://schemas.openxmlformats.org/officeDocument/2006/relationships/image" Target="../media/image27.jpeg"/><Relationship Id="rId7" Type="http://schemas.openxmlformats.org/officeDocument/2006/relationships/image" Target="../media/image29.tiff"/><Relationship Id="rId2" Type="http://schemas.openxmlformats.org/officeDocument/2006/relationships/notesSlide" Target="../notesSlides/notesSlide26.xml"/><Relationship Id="rId1" Type="http://schemas.openxmlformats.org/officeDocument/2006/relationships/slideLayout" Target="../slideLayouts/slideLayout1.xml"/><Relationship Id="rId6" Type="http://schemas.microsoft.com/office/2007/relationships/hdphoto" Target="../media/hdphoto3.wdp"/><Relationship Id="rId11" Type="http://schemas.openxmlformats.org/officeDocument/2006/relationships/hyperlink" Target="https://psyarxiv.com/ntgfe" TargetMode="External"/><Relationship Id="rId5" Type="http://schemas.openxmlformats.org/officeDocument/2006/relationships/image" Target="../media/image28.jpeg"/><Relationship Id="rId10" Type="http://schemas.openxmlformats.org/officeDocument/2006/relationships/hyperlink" Target="https://psyarxiv.com/7qd3g" TargetMode="External"/><Relationship Id="rId4" Type="http://schemas.microsoft.com/office/2007/relationships/hdphoto" Target="../media/hdphoto2.wdp"/><Relationship Id="rId9" Type="http://schemas.openxmlformats.org/officeDocument/2006/relationships/hyperlink" Target="https://psyarxiv.com/cau95/"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emf"/></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803787" y="3144907"/>
            <a:ext cx="8827228" cy="1472085"/>
          </a:xfrm>
        </p:spPr>
        <p:txBody>
          <a:bodyPr>
            <a:noAutofit/>
          </a:bodyPr>
          <a:lstStyle/>
          <a:p>
            <a:pPr algn="l"/>
            <a:r>
              <a:rPr lang="en-US" b="1" dirty="0">
                <a:solidFill>
                  <a:schemeClr val="tx1"/>
                </a:solidFill>
                <a:latin typeface="Avenir Book" charset="0"/>
                <a:ea typeface="Avenir Book" charset="0"/>
                <a:cs typeface="Avenir Book" charset="0"/>
              </a:rPr>
              <a:t>Molly Lewis</a:t>
            </a:r>
          </a:p>
          <a:p>
            <a:pPr algn="l"/>
            <a:r>
              <a:rPr lang="en-US" dirty="0">
                <a:solidFill>
                  <a:schemeClr val="tx1"/>
                </a:solidFill>
                <a:latin typeface="Avenir Book" charset="0"/>
                <a:ea typeface="Avenir Book" charset="0"/>
                <a:cs typeface="Avenir Book" charset="0"/>
              </a:rPr>
              <a:t>Department of Psychology/</a:t>
            </a:r>
          </a:p>
          <a:p>
            <a:pPr algn="l"/>
            <a:r>
              <a:rPr lang="en-US" dirty="0">
                <a:latin typeface="Avenir Book" charset="0"/>
                <a:ea typeface="Avenir Book" charset="0"/>
                <a:cs typeface="Avenir Book" charset="0"/>
              </a:rPr>
              <a:t>Social and Decision Sciences</a:t>
            </a:r>
          </a:p>
          <a:p>
            <a:pPr algn="l"/>
            <a:r>
              <a:rPr lang="en-US" dirty="0">
                <a:latin typeface="Avenir Book" charset="0"/>
                <a:ea typeface="Avenir Book" charset="0"/>
                <a:cs typeface="Avenir Book" charset="0"/>
              </a:rPr>
              <a:t>Carnegie Mellon University</a:t>
            </a:r>
          </a:p>
          <a:p>
            <a:pPr algn="l"/>
            <a:endParaRPr lang="en-US" dirty="0">
              <a:solidFill>
                <a:schemeClr val="tx1"/>
              </a:solidFill>
              <a:latin typeface="Avenir Book" charset="0"/>
              <a:ea typeface="Avenir Book" charset="0"/>
              <a:cs typeface="Avenir Book" charset="0"/>
            </a:endParaRPr>
          </a:p>
          <a:p>
            <a:pPr algn="l"/>
            <a:r>
              <a:rPr lang="en-US" dirty="0">
                <a:latin typeface="Avenir Book" charset="0"/>
                <a:ea typeface="Avenir Book" charset="0"/>
                <a:cs typeface="Avenir Book" charset="0"/>
              </a:rPr>
              <a:t>23 April 2020</a:t>
            </a:r>
          </a:p>
          <a:p>
            <a:pPr algn="l"/>
            <a:r>
              <a:rPr lang="en-US" i="1" dirty="0">
                <a:latin typeface="Avenir Book" panose="02000503020000020003" pitchFamily="2" charset="0"/>
              </a:rPr>
              <a:t>Language as a window into human minds, SFI conference</a:t>
            </a:r>
            <a:endParaRPr lang="en-US" i="1" dirty="0">
              <a:solidFill>
                <a:schemeClr val="tx1"/>
              </a:solidFill>
              <a:latin typeface="Avenir Book" panose="02000503020000020003" pitchFamily="2" charset="0"/>
              <a:ea typeface="Avenir Book" charset="0"/>
              <a:cs typeface="Avenir Book" charset="0"/>
            </a:endParaRPr>
          </a:p>
        </p:txBody>
      </p:sp>
      <p:sp>
        <p:nvSpPr>
          <p:cNvPr id="6" name="Title 1"/>
          <p:cNvSpPr txBox="1">
            <a:spLocks/>
          </p:cNvSpPr>
          <p:nvPr/>
        </p:nvSpPr>
        <p:spPr>
          <a:xfrm>
            <a:off x="803787" y="1042485"/>
            <a:ext cx="10943714" cy="1470025"/>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4000" dirty="0">
                <a:latin typeface="Avenir Book" charset="0"/>
                <a:ea typeface="Avenir Book" charset="0"/>
                <a:cs typeface="Avenir Book" charset="0"/>
              </a:rPr>
              <a:t>Distributional statistics reflect human knowledge, but do they also shape it?</a:t>
            </a:r>
          </a:p>
        </p:txBody>
      </p:sp>
      <p:sp>
        <p:nvSpPr>
          <p:cNvPr id="5" name="Subtitle 2"/>
          <p:cNvSpPr txBox="1">
            <a:spLocks/>
          </p:cNvSpPr>
          <p:nvPr/>
        </p:nvSpPr>
        <p:spPr>
          <a:xfrm>
            <a:off x="1684466" y="4610505"/>
            <a:ext cx="8827228" cy="289330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Avenir Book"/>
                <a:ea typeface="+mn-ea"/>
                <a:cs typeface="Avenir Book"/>
              </a:defRPr>
            </a:lvl1pPr>
            <a:lvl2pPr marL="457200" indent="0" algn="ctr" defTabSz="457200" rtl="0" eaLnBrk="1" latinLnBrk="0" hangingPunct="1">
              <a:spcBef>
                <a:spcPct val="20000"/>
              </a:spcBef>
              <a:buFont typeface="Arial"/>
              <a:buNone/>
              <a:defRPr sz="2800" kern="1200">
                <a:solidFill>
                  <a:schemeClr val="tx1">
                    <a:tint val="75000"/>
                  </a:schemeClr>
                </a:solidFill>
                <a:latin typeface="Avenir Book"/>
                <a:ea typeface="+mn-ea"/>
                <a:cs typeface="Avenir Book"/>
              </a:defRPr>
            </a:lvl2pPr>
            <a:lvl3pPr marL="914400" indent="0" algn="ctr" defTabSz="457200" rtl="0" eaLnBrk="1" latinLnBrk="0" hangingPunct="1">
              <a:spcBef>
                <a:spcPct val="20000"/>
              </a:spcBef>
              <a:buFont typeface="Arial"/>
              <a:buNone/>
              <a:defRPr sz="2400" kern="1200">
                <a:solidFill>
                  <a:schemeClr val="tx1">
                    <a:tint val="75000"/>
                  </a:schemeClr>
                </a:solidFill>
                <a:latin typeface="Avenir Book"/>
                <a:ea typeface="+mn-ea"/>
                <a:cs typeface="Avenir Book"/>
              </a:defRPr>
            </a:lvl3pPr>
            <a:lvl4pPr marL="1371600" indent="0" algn="ctr" defTabSz="457200" rtl="0" eaLnBrk="1" latinLnBrk="0" hangingPunct="1">
              <a:spcBef>
                <a:spcPct val="20000"/>
              </a:spcBef>
              <a:buFont typeface="Arial"/>
              <a:buNone/>
              <a:defRPr sz="2000" kern="1200">
                <a:solidFill>
                  <a:schemeClr val="tx1">
                    <a:tint val="75000"/>
                  </a:schemeClr>
                </a:solidFill>
                <a:latin typeface="Avenir Book"/>
                <a:ea typeface="+mn-ea"/>
                <a:cs typeface="Avenir Book"/>
              </a:defRPr>
            </a:lvl4pPr>
            <a:lvl5pPr marL="1828800" indent="0" algn="ctr" defTabSz="457200" rtl="0" eaLnBrk="1" latinLnBrk="0" hangingPunct="1">
              <a:spcBef>
                <a:spcPct val="20000"/>
              </a:spcBef>
              <a:buFont typeface="Arial"/>
              <a:buNone/>
              <a:defRPr sz="2000" kern="1200">
                <a:solidFill>
                  <a:schemeClr val="tx1">
                    <a:tint val="75000"/>
                  </a:schemeClr>
                </a:solidFill>
                <a:latin typeface="Avenir Book"/>
                <a:ea typeface="+mn-ea"/>
                <a:cs typeface="Avenir Book"/>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sz="2400" i="1" dirty="0">
              <a:solidFill>
                <a:schemeClr val="tx1"/>
              </a:solidFill>
            </a:endParaRPr>
          </a:p>
          <a:p>
            <a:endParaRPr lang="en-US" sz="2400" i="1" dirty="0">
              <a:solidFill>
                <a:schemeClr val="tx1"/>
              </a:solidFill>
            </a:endParaRPr>
          </a:p>
          <a:p>
            <a:endParaRPr lang="en-US" sz="2400" i="1" dirty="0">
              <a:solidFill>
                <a:schemeClr val="tx1"/>
              </a:solidFill>
            </a:endParaRPr>
          </a:p>
        </p:txBody>
      </p:sp>
      <p:sp>
        <p:nvSpPr>
          <p:cNvPr id="8" name="Rectangle 7">
            <a:extLst>
              <a:ext uri="{FF2B5EF4-FFF2-40B4-BE49-F238E27FC236}">
                <a16:creationId xmlns:a16="http://schemas.microsoft.com/office/drawing/2014/main" id="{E1B82A20-5679-7547-BD53-BA838B6EDCA3}"/>
              </a:ext>
            </a:extLst>
          </p:cNvPr>
          <p:cNvSpPr/>
          <p:nvPr/>
        </p:nvSpPr>
        <p:spPr>
          <a:xfrm>
            <a:off x="129210" y="136525"/>
            <a:ext cx="11917016" cy="6584950"/>
          </a:xfrm>
          <a:prstGeom prst="rect">
            <a:avLst/>
          </a:prstGeom>
          <a:noFill/>
          <a:ln w="317500">
            <a:solidFill>
              <a:srgbClr val="FF0000">
                <a:alpha val="51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5839424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72D9701-15CD-3147-BE7B-F162408B3E7F}"/>
              </a:ext>
            </a:extLst>
          </p:cNvPr>
          <p:cNvPicPr>
            <a:picLocks noGrp="1" noChangeAspect="1"/>
          </p:cNvPicPr>
          <p:nvPr>
            <p:ph idx="1"/>
          </p:nvPr>
        </p:nvPicPr>
        <p:blipFill rotWithShape="1">
          <a:blip r:embed="rId2"/>
          <a:srcRect r="33432" b="56702"/>
          <a:stretch/>
        </p:blipFill>
        <p:spPr>
          <a:xfrm>
            <a:off x="838199" y="2312842"/>
            <a:ext cx="8028647" cy="3933525"/>
          </a:xfrm>
          <a:prstGeom prst="rect">
            <a:avLst/>
          </a:prstGeom>
        </p:spPr>
      </p:pic>
      <p:sp>
        <p:nvSpPr>
          <p:cNvPr id="6" name="Title 1">
            <a:extLst>
              <a:ext uri="{FF2B5EF4-FFF2-40B4-BE49-F238E27FC236}">
                <a16:creationId xmlns:a16="http://schemas.microsoft.com/office/drawing/2014/main" id="{0B2C946B-360B-304C-A33A-69A40E339190}"/>
              </a:ext>
            </a:extLst>
          </p:cNvPr>
          <p:cNvSpPr txBox="1">
            <a:spLocks/>
          </p:cNvSpPr>
          <p:nvPr/>
        </p:nvSpPr>
        <p:spPr>
          <a:xfrm>
            <a:off x="838199" y="441512"/>
            <a:ext cx="1073002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latin typeface="Avenir Book" panose="02000503020000020003" pitchFamily="2" charset="0"/>
              </a:rPr>
              <a:t>Visual statistics about animals are available in language statistics</a:t>
            </a:r>
          </a:p>
        </p:txBody>
      </p:sp>
      <p:sp>
        <p:nvSpPr>
          <p:cNvPr id="7" name="TextBox 6">
            <a:extLst>
              <a:ext uri="{FF2B5EF4-FFF2-40B4-BE49-F238E27FC236}">
                <a16:creationId xmlns:a16="http://schemas.microsoft.com/office/drawing/2014/main" id="{52634742-4E38-D642-B55E-8AD2EEFA7536}"/>
              </a:ext>
            </a:extLst>
          </p:cNvPr>
          <p:cNvSpPr txBox="1"/>
          <p:nvPr/>
        </p:nvSpPr>
        <p:spPr>
          <a:xfrm>
            <a:off x="7575221" y="6422802"/>
            <a:ext cx="4509568" cy="369332"/>
          </a:xfrm>
          <a:prstGeom prst="rect">
            <a:avLst/>
          </a:prstGeom>
          <a:noFill/>
        </p:spPr>
        <p:txBody>
          <a:bodyPr wrap="none" rtlCol="0">
            <a:spAutoFit/>
          </a:bodyPr>
          <a:lstStyle/>
          <a:p>
            <a:r>
              <a:rPr lang="en-US" dirty="0">
                <a:latin typeface="Avenir Book" panose="02000503020000020003" pitchFamily="2" charset="0"/>
              </a:rPr>
              <a:t>(Lewis, </a:t>
            </a:r>
            <a:r>
              <a:rPr lang="en-US" dirty="0" err="1">
                <a:latin typeface="Avenir Book" panose="02000503020000020003" pitchFamily="2" charset="0"/>
              </a:rPr>
              <a:t>Zettersten</a:t>
            </a:r>
            <a:r>
              <a:rPr lang="en-US" dirty="0">
                <a:latin typeface="Avenir Book" panose="02000503020000020003" pitchFamily="2" charset="0"/>
              </a:rPr>
              <a:t>, &amp; </a:t>
            </a:r>
            <a:r>
              <a:rPr lang="en-US" dirty="0" err="1">
                <a:latin typeface="Avenir Book" panose="02000503020000020003" pitchFamily="2" charset="0"/>
              </a:rPr>
              <a:t>Lupyan</a:t>
            </a:r>
            <a:r>
              <a:rPr lang="en-US" dirty="0">
                <a:latin typeface="Avenir Book" panose="02000503020000020003" pitchFamily="2" charset="0"/>
              </a:rPr>
              <a:t>, 2019, </a:t>
            </a:r>
            <a:r>
              <a:rPr lang="en-US" i="1" dirty="0">
                <a:latin typeface="Avenir Book" panose="02000503020000020003" pitchFamily="2" charset="0"/>
              </a:rPr>
              <a:t>PNAS</a:t>
            </a:r>
            <a:r>
              <a:rPr lang="en-US" dirty="0">
                <a:latin typeface="Avenir Book" panose="02000503020000020003" pitchFamily="2" charset="0"/>
              </a:rPr>
              <a:t>)</a:t>
            </a:r>
          </a:p>
        </p:txBody>
      </p:sp>
      <p:sp>
        <p:nvSpPr>
          <p:cNvPr id="13" name="Rounded Rectangle 12">
            <a:extLst>
              <a:ext uri="{FF2B5EF4-FFF2-40B4-BE49-F238E27FC236}">
                <a16:creationId xmlns:a16="http://schemas.microsoft.com/office/drawing/2014/main" id="{7B3B2CDC-A5FD-E449-8D07-02F82248530F}"/>
              </a:ext>
            </a:extLst>
          </p:cNvPr>
          <p:cNvSpPr/>
          <p:nvPr/>
        </p:nvSpPr>
        <p:spPr>
          <a:xfrm>
            <a:off x="928576" y="2533891"/>
            <a:ext cx="10675088" cy="1325563"/>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itle 1">
            <a:extLst>
              <a:ext uri="{FF2B5EF4-FFF2-40B4-BE49-F238E27FC236}">
                <a16:creationId xmlns:a16="http://schemas.microsoft.com/office/drawing/2014/main" id="{539A8741-DA4C-4449-B40C-652DE5473F7F}"/>
              </a:ext>
            </a:extLst>
          </p:cNvPr>
          <p:cNvSpPr txBox="1">
            <a:spLocks/>
          </p:cNvSpPr>
          <p:nvPr/>
        </p:nvSpPr>
        <p:spPr>
          <a:xfrm>
            <a:off x="1354766" y="2533891"/>
            <a:ext cx="10730023"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i="1" dirty="0">
                <a:latin typeface="Avenir Book" panose="02000503020000020003" pitchFamily="2" charset="0"/>
              </a:rPr>
              <a:t>Blind people could in principle be learning some visual information from language (to varying degrees).</a:t>
            </a:r>
          </a:p>
        </p:txBody>
      </p:sp>
    </p:spTree>
    <p:extLst>
      <p:ext uri="{BB962C8B-B14F-4D97-AF65-F5344CB8AC3E}">
        <p14:creationId xmlns:p14="http://schemas.microsoft.com/office/powerpoint/2010/main" val="940540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4306" y="579761"/>
            <a:ext cx="12265270" cy="1325563"/>
          </a:xfrm>
        </p:spPr>
        <p:txBody>
          <a:bodyPr>
            <a:normAutofit/>
          </a:bodyPr>
          <a:lstStyle/>
          <a:p>
            <a:r>
              <a:rPr lang="en-US" sz="3600" dirty="0">
                <a:latin typeface="Avenir Book" charset="0"/>
                <a:ea typeface="Avenir Book" charset="0"/>
                <a:cs typeface="Avenir Book" charset="0"/>
              </a:rPr>
              <a:t>Gender stereotypes</a:t>
            </a:r>
          </a:p>
        </p:txBody>
      </p:sp>
      <p:cxnSp>
        <p:nvCxnSpPr>
          <p:cNvPr id="11" name="Straight Connector 10"/>
          <p:cNvCxnSpPr/>
          <p:nvPr/>
        </p:nvCxnSpPr>
        <p:spPr>
          <a:xfrm>
            <a:off x="20900653" y="18899181"/>
            <a:ext cx="1400095" cy="993952"/>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9021203" y="18178124"/>
            <a:ext cx="2277974" cy="769441"/>
          </a:xfrm>
          <a:prstGeom prst="rect">
            <a:avLst/>
          </a:prstGeom>
          <a:noFill/>
        </p:spPr>
        <p:txBody>
          <a:bodyPr wrap="square" rtlCol="0">
            <a:spAutoFit/>
          </a:bodyPr>
          <a:lstStyle/>
          <a:p>
            <a:r>
              <a:rPr lang="en-US" sz="4400" b="1" dirty="0">
                <a:solidFill>
                  <a:srgbClr val="3318FF"/>
                </a:solidFill>
                <a:latin typeface="Helvetica" pitchFamily="2" charset="0"/>
                <a:ea typeface="Arial" charset="0"/>
                <a:cs typeface="Arial" charset="0"/>
              </a:rPr>
              <a:t>Male</a:t>
            </a:r>
            <a:endParaRPr lang="en-US" sz="6600" b="1" dirty="0">
              <a:solidFill>
                <a:srgbClr val="3318FF"/>
              </a:solidFill>
              <a:latin typeface="Helvetica" pitchFamily="2" charset="0"/>
              <a:ea typeface="Arial" charset="0"/>
              <a:cs typeface="Arial" charset="0"/>
            </a:endParaRPr>
          </a:p>
        </p:txBody>
      </p:sp>
      <p:sp>
        <p:nvSpPr>
          <p:cNvPr id="13" name="TextBox 12"/>
          <p:cNvSpPr txBox="1"/>
          <p:nvPr/>
        </p:nvSpPr>
        <p:spPr>
          <a:xfrm>
            <a:off x="18322759" y="19488681"/>
            <a:ext cx="4689295" cy="769441"/>
          </a:xfrm>
          <a:prstGeom prst="rect">
            <a:avLst/>
          </a:prstGeom>
          <a:noFill/>
        </p:spPr>
        <p:txBody>
          <a:bodyPr wrap="square" rtlCol="0">
            <a:spAutoFit/>
          </a:bodyPr>
          <a:lstStyle/>
          <a:p>
            <a:r>
              <a:rPr lang="en-US" sz="4400" b="1" dirty="0">
                <a:solidFill>
                  <a:srgbClr val="FF0000"/>
                </a:solidFill>
                <a:latin typeface="Helvetica" pitchFamily="2" charset="0"/>
                <a:ea typeface="Arial" charset="0"/>
                <a:cs typeface="Arial" charset="0"/>
              </a:rPr>
              <a:t>Female</a:t>
            </a:r>
            <a:endParaRPr lang="en-US" sz="6600" b="1" dirty="0">
              <a:solidFill>
                <a:srgbClr val="FF0000"/>
              </a:solidFill>
              <a:latin typeface="Helvetica" pitchFamily="2" charset="0"/>
              <a:ea typeface="Arial" charset="0"/>
              <a:cs typeface="Arial" charset="0"/>
            </a:endParaRPr>
          </a:p>
        </p:txBody>
      </p:sp>
      <p:sp>
        <p:nvSpPr>
          <p:cNvPr id="14" name="TextBox 13"/>
          <p:cNvSpPr txBox="1"/>
          <p:nvPr/>
        </p:nvSpPr>
        <p:spPr>
          <a:xfrm>
            <a:off x="22514426" y="18218932"/>
            <a:ext cx="4689295" cy="769441"/>
          </a:xfrm>
          <a:prstGeom prst="rect">
            <a:avLst/>
          </a:prstGeom>
          <a:noFill/>
        </p:spPr>
        <p:txBody>
          <a:bodyPr wrap="square" rtlCol="0">
            <a:spAutoFit/>
          </a:bodyPr>
          <a:lstStyle/>
          <a:p>
            <a:r>
              <a:rPr lang="en-US" sz="4400" b="1" dirty="0">
                <a:latin typeface="Helvetica" pitchFamily="2" charset="0"/>
                <a:ea typeface="Arial" charset="0"/>
                <a:cs typeface="Arial" charset="0"/>
              </a:rPr>
              <a:t>Career</a:t>
            </a:r>
            <a:endParaRPr lang="en-US" sz="6600" b="1" dirty="0">
              <a:latin typeface="Helvetica" pitchFamily="2" charset="0"/>
              <a:ea typeface="Arial" charset="0"/>
              <a:cs typeface="Arial" charset="0"/>
            </a:endParaRPr>
          </a:p>
        </p:txBody>
      </p:sp>
      <p:sp>
        <p:nvSpPr>
          <p:cNvPr id="15" name="TextBox 14"/>
          <p:cNvSpPr txBox="1"/>
          <p:nvPr/>
        </p:nvSpPr>
        <p:spPr>
          <a:xfrm>
            <a:off x="22514426" y="19535671"/>
            <a:ext cx="4689295" cy="769441"/>
          </a:xfrm>
          <a:prstGeom prst="rect">
            <a:avLst/>
          </a:prstGeom>
          <a:noFill/>
        </p:spPr>
        <p:txBody>
          <a:bodyPr wrap="square" rtlCol="0">
            <a:spAutoFit/>
          </a:bodyPr>
          <a:lstStyle/>
          <a:p>
            <a:r>
              <a:rPr lang="en-US" sz="4400" b="1" dirty="0">
                <a:latin typeface="Helvetica" pitchFamily="2" charset="0"/>
                <a:ea typeface="Arial" charset="0"/>
                <a:cs typeface="Arial" charset="0"/>
              </a:rPr>
              <a:t>Family</a:t>
            </a:r>
            <a:endParaRPr lang="en-US" sz="6600" b="1" dirty="0">
              <a:latin typeface="Helvetica" pitchFamily="2" charset="0"/>
              <a:ea typeface="Arial" charset="0"/>
              <a:cs typeface="Arial" charset="0"/>
            </a:endParaRPr>
          </a:p>
        </p:txBody>
      </p:sp>
      <p:cxnSp>
        <p:nvCxnSpPr>
          <p:cNvPr id="16" name="Straight Connector 15"/>
          <p:cNvCxnSpPr/>
          <p:nvPr/>
        </p:nvCxnSpPr>
        <p:spPr>
          <a:xfrm>
            <a:off x="20857032" y="18759598"/>
            <a:ext cx="1504866" cy="0"/>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0900653" y="18900976"/>
            <a:ext cx="1408326" cy="992158"/>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1053053" y="19051581"/>
            <a:ext cx="1400095" cy="993952"/>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8475159" y="19641081"/>
            <a:ext cx="4689295" cy="769441"/>
          </a:xfrm>
          <a:prstGeom prst="rect">
            <a:avLst/>
          </a:prstGeom>
          <a:noFill/>
        </p:spPr>
        <p:txBody>
          <a:bodyPr wrap="square" rtlCol="0">
            <a:spAutoFit/>
          </a:bodyPr>
          <a:lstStyle/>
          <a:p>
            <a:r>
              <a:rPr lang="en-US" sz="4400" b="1" dirty="0">
                <a:solidFill>
                  <a:srgbClr val="FF0000"/>
                </a:solidFill>
                <a:latin typeface="Helvetica" pitchFamily="2" charset="0"/>
                <a:ea typeface="Arial" charset="0"/>
                <a:cs typeface="Arial" charset="0"/>
              </a:rPr>
              <a:t>Female</a:t>
            </a:r>
            <a:endParaRPr lang="en-US" sz="6600" b="1" dirty="0">
              <a:solidFill>
                <a:srgbClr val="FF0000"/>
              </a:solidFill>
              <a:latin typeface="Helvetica" pitchFamily="2" charset="0"/>
              <a:ea typeface="Arial" charset="0"/>
              <a:cs typeface="Arial" charset="0"/>
            </a:endParaRPr>
          </a:p>
        </p:txBody>
      </p:sp>
      <p:sp>
        <p:nvSpPr>
          <p:cNvPr id="21" name="TextBox 20"/>
          <p:cNvSpPr txBox="1"/>
          <p:nvPr/>
        </p:nvSpPr>
        <p:spPr>
          <a:xfrm>
            <a:off x="22666826" y="18371332"/>
            <a:ext cx="4689295" cy="769441"/>
          </a:xfrm>
          <a:prstGeom prst="rect">
            <a:avLst/>
          </a:prstGeom>
          <a:noFill/>
        </p:spPr>
        <p:txBody>
          <a:bodyPr wrap="square" rtlCol="0">
            <a:spAutoFit/>
          </a:bodyPr>
          <a:lstStyle/>
          <a:p>
            <a:r>
              <a:rPr lang="en-US" sz="4400" b="1" dirty="0">
                <a:latin typeface="Helvetica" pitchFamily="2" charset="0"/>
                <a:ea typeface="Arial" charset="0"/>
                <a:cs typeface="Arial" charset="0"/>
              </a:rPr>
              <a:t>Career</a:t>
            </a:r>
            <a:endParaRPr lang="en-US" sz="6600" b="1" dirty="0">
              <a:latin typeface="Helvetica" pitchFamily="2" charset="0"/>
              <a:ea typeface="Arial" charset="0"/>
              <a:cs typeface="Arial" charset="0"/>
            </a:endParaRPr>
          </a:p>
        </p:txBody>
      </p:sp>
      <p:sp>
        <p:nvSpPr>
          <p:cNvPr id="22" name="TextBox 21"/>
          <p:cNvSpPr txBox="1"/>
          <p:nvPr/>
        </p:nvSpPr>
        <p:spPr>
          <a:xfrm>
            <a:off x="22666826" y="19688071"/>
            <a:ext cx="4689295" cy="769441"/>
          </a:xfrm>
          <a:prstGeom prst="rect">
            <a:avLst/>
          </a:prstGeom>
          <a:noFill/>
        </p:spPr>
        <p:txBody>
          <a:bodyPr wrap="square" rtlCol="0">
            <a:spAutoFit/>
          </a:bodyPr>
          <a:lstStyle/>
          <a:p>
            <a:r>
              <a:rPr lang="en-US" sz="4400" b="1" dirty="0">
                <a:latin typeface="Helvetica" pitchFamily="2" charset="0"/>
                <a:ea typeface="Arial" charset="0"/>
                <a:cs typeface="Arial" charset="0"/>
              </a:rPr>
              <a:t>Family</a:t>
            </a:r>
            <a:endParaRPr lang="en-US" sz="6600" b="1" dirty="0">
              <a:latin typeface="Helvetica" pitchFamily="2" charset="0"/>
              <a:ea typeface="Arial" charset="0"/>
              <a:cs typeface="Arial" charset="0"/>
            </a:endParaRPr>
          </a:p>
        </p:txBody>
      </p:sp>
      <p:cxnSp>
        <p:nvCxnSpPr>
          <p:cNvPr id="23" name="Straight Connector 22"/>
          <p:cNvCxnSpPr/>
          <p:nvPr/>
        </p:nvCxnSpPr>
        <p:spPr>
          <a:xfrm>
            <a:off x="21009432" y="18911998"/>
            <a:ext cx="1504866" cy="0"/>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21053053" y="19053376"/>
            <a:ext cx="1408326" cy="992158"/>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p:nvPicPr>
        <p:blipFill rotWithShape="1">
          <a:blip r:embed="rId3"/>
          <a:srcRect l="16962" r="17894"/>
          <a:stretch/>
        </p:blipFill>
        <p:spPr>
          <a:xfrm>
            <a:off x="5687851" y="2564657"/>
            <a:ext cx="3325521" cy="2673688"/>
          </a:xfrm>
          <a:prstGeom prst="rect">
            <a:avLst/>
          </a:prstGeom>
        </p:spPr>
      </p:pic>
      <p:pic>
        <p:nvPicPr>
          <p:cNvPr id="54" name="Picture 53"/>
          <p:cNvPicPr>
            <a:picLocks noChangeAspect="1"/>
          </p:cNvPicPr>
          <p:nvPr/>
        </p:nvPicPr>
        <p:blipFill rotWithShape="1">
          <a:blip r:embed="rId4"/>
          <a:srcRect l="9500" r="20769" b="13108"/>
          <a:stretch/>
        </p:blipFill>
        <p:spPr>
          <a:xfrm>
            <a:off x="867070" y="2544801"/>
            <a:ext cx="3325521" cy="2693544"/>
          </a:xfrm>
          <a:prstGeom prst="rect">
            <a:avLst/>
          </a:prstGeom>
        </p:spPr>
      </p:pic>
      <p:sp>
        <p:nvSpPr>
          <p:cNvPr id="3" name="Slide Number Placeholder 2"/>
          <p:cNvSpPr>
            <a:spLocks noGrp="1"/>
          </p:cNvSpPr>
          <p:nvPr>
            <p:ph type="sldNum" sz="quarter" idx="12"/>
          </p:nvPr>
        </p:nvSpPr>
        <p:spPr/>
        <p:txBody>
          <a:bodyPr/>
          <a:lstStyle/>
          <a:p>
            <a:fld id="{2F26DC62-A76D-AE47-AD5B-197159461ABB}" type="slidenum">
              <a:rPr lang="en-US" smtClean="0"/>
              <a:t>11</a:t>
            </a:fld>
            <a:endParaRPr lang="en-US"/>
          </a:p>
        </p:txBody>
      </p:sp>
      <p:sp>
        <p:nvSpPr>
          <p:cNvPr id="4" name="TextBox 3"/>
          <p:cNvSpPr txBox="1"/>
          <p:nvPr/>
        </p:nvSpPr>
        <p:spPr>
          <a:xfrm>
            <a:off x="867070" y="5616212"/>
            <a:ext cx="2214004" cy="523220"/>
          </a:xfrm>
          <a:prstGeom prst="rect">
            <a:avLst/>
          </a:prstGeom>
          <a:noFill/>
        </p:spPr>
        <p:txBody>
          <a:bodyPr wrap="none" rtlCol="0">
            <a:spAutoFit/>
          </a:bodyPr>
          <a:lstStyle/>
          <a:p>
            <a:r>
              <a:rPr lang="en-US" sz="2800" b="1">
                <a:latin typeface="Avenir Book" charset="0"/>
                <a:ea typeface="Avenir Book" charset="0"/>
                <a:cs typeface="Avenir Book" charset="0"/>
              </a:rPr>
              <a:t>Men - career</a:t>
            </a:r>
          </a:p>
        </p:txBody>
      </p:sp>
      <p:sp>
        <p:nvSpPr>
          <p:cNvPr id="25" name="TextBox 24"/>
          <p:cNvSpPr txBox="1"/>
          <p:nvPr/>
        </p:nvSpPr>
        <p:spPr>
          <a:xfrm>
            <a:off x="5649848" y="5615396"/>
            <a:ext cx="2699713" cy="523220"/>
          </a:xfrm>
          <a:prstGeom prst="rect">
            <a:avLst/>
          </a:prstGeom>
          <a:noFill/>
        </p:spPr>
        <p:txBody>
          <a:bodyPr wrap="none" rtlCol="0">
            <a:spAutoFit/>
          </a:bodyPr>
          <a:lstStyle/>
          <a:p>
            <a:r>
              <a:rPr lang="en-US" sz="2800" b="1">
                <a:latin typeface="Avenir Book" charset="0"/>
                <a:ea typeface="Avenir Book" charset="0"/>
                <a:cs typeface="Avenir Book" charset="0"/>
              </a:rPr>
              <a:t>Women - family</a:t>
            </a:r>
          </a:p>
        </p:txBody>
      </p:sp>
    </p:spTree>
    <p:extLst>
      <p:ext uri="{BB962C8B-B14F-4D97-AF65-F5344CB8AC3E}">
        <p14:creationId xmlns:p14="http://schemas.microsoft.com/office/powerpoint/2010/main" val="828164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480" y="170181"/>
            <a:ext cx="10515600" cy="1325563"/>
          </a:xfrm>
        </p:spPr>
        <p:txBody>
          <a:bodyPr>
            <a:normAutofit/>
          </a:bodyPr>
          <a:lstStyle/>
          <a:p>
            <a:r>
              <a:rPr lang="en-US" sz="3600" dirty="0">
                <a:latin typeface="Avenir Book" charset="0"/>
                <a:ea typeface="Avenir Book" charset="0"/>
                <a:cs typeface="Avenir Book" charset="0"/>
              </a:rPr>
              <a:t>Implicit Association Test (IAT) </a:t>
            </a:r>
          </a:p>
        </p:txBody>
      </p:sp>
      <p:sp>
        <p:nvSpPr>
          <p:cNvPr id="4" name="Content Placeholder 2"/>
          <p:cNvSpPr>
            <a:spLocks noGrp="1"/>
          </p:cNvSpPr>
          <p:nvPr>
            <p:ph idx="1"/>
          </p:nvPr>
        </p:nvSpPr>
        <p:spPr>
          <a:xfrm>
            <a:off x="673100" y="1749426"/>
            <a:ext cx="5422900" cy="1433512"/>
          </a:xfrm>
        </p:spPr>
        <p:txBody>
          <a:bodyPr>
            <a:normAutofit/>
          </a:bodyPr>
          <a:lstStyle/>
          <a:p>
            <a:pPr marL="0" indent="0">
              <a:buNone/>
            </a:pPr>
            <a:r>
              <a:rPr lang="en-US" sz="2000" u="sng" dirty="0">
                <a:latin typeface="Avenir Book" charset="0"/>
                <a:ea typeface="Avenir Book" charset="0"/>
                <a:cs typeface="Avenir Book" charset="0"/>
              </a:rPr>
              <a:t>Categories</a:t>
            </a:r>
            <a:endParaRPr lang="en-US" sz="2000" dirty="0">
              <a:latin typeface="Avenir Book" charset="0"/>
              <a:ea typeface="Avenir Book" charset="0"/>
              <a:cs typeface="Avenir Book" charset="0"/>
            </a:endParaRPr>
          </a:p>
          <a:p>
            <a:pPr marL="0" indent="0">
              <a:buNone/>
            </a:pPr>
            <a:r>
              <a:rPr lang="en-US" sz="2000" i="1" dirty="0">
                <a:solidFill>
                  <a:srgbClr val="3F00FF"/>
                </a:solidFill>
                <a:latin typeface="Avenir Book" charset="0"/>
                <a:ea typeface="Avenir Book" charset="0"/>
                <a:cs typeface="Avenir Book" charset="0"/>
              </a:rPr>
              <a:t>X = </a:t>
            </a:r>
            <a:r>
              <a:rPr lang="en-US" sz="2000" dirty="0">
                <a:solidFill>
                  <a:srgbClr val="3F00FF"/>
                </a:solidFill>
                <a:latin typeface="Avenir Book" charset="0"/>
                <a:ea typeface="Avenir Book" charset="0"/>
                <a:cs typeface="Avenir Book" charset="0"/>
              </a:rPr>
              <a:t>{man, male, he, him, boy}</a:t>
            </a:r>
          </a:p>
          <a:p>
            <a:pPr marL="0" indent="0">
              <a:buNone/>
            </a:pPr>
            <a:r>
              <a:rPr lang="en-US" sz="2000" i="1" dirty="0">
                <a:solidFill>
                  <a:srgbClr val="FF0000"/>
                </a:solidFill>
                <a:latin typeface="Avenir Book" charset="0"/>
                <a:ea typeface="Avenir Book" charset="0"/>
                <a:cs typeface="Avenir Book" charset="0"/>
              </a:rPr>
              <a:t>Y = </a:t>
            </a:r>
            <a:r>
              <a:rPr lang="en-US" sz="2000" dirty="0">
                <a:solidFill>
                  <a:srgbClr val="FF0000"/>
                </a:solidFill>
                <a:latin typeface="Avenir Book" charset="0"/>
                <a:ea typeface="Avenir Book" charset="0"/>
                <a:cs typeface="Avenir Book" charset="0"/>
              </a:rPr>
              <a:t>{woman, female, she, her, girl}</a:t>
            </a:r>
          </a:p>
          <a:p>
            <a:pPr marL="0" indent="0">
              <a:buNone/>
            </a:pPr>
            <a:endParaRPr lang="en-US" dirty="0">
              <a:latin typeface="Avenir Book" charset="0"/>
              <a:ea typeface="Avenir Book" charset="0"/>
              <a:cs typeface="Avenir Book" charset="0"/>
            </a:endParaRPr>
          </a:p>
          <a:p>
            <a:pPr marL="0" indent="0">
              <a:buNone/>
            </a:pPr>
            <a:endParaRPr lang="en-US" dirty="0"/>
          </a:p>
        </p:txBody>
      </p:sp>
      <p:sp>
        <p:nvSpPr>
          <p:cNvPr id="5" name="Content Placeholder 2"/>
          <p:cNvSpPr txBox="1">
            <a:spLocks/>
          </p:cNvSpPr>
          <p:nvPr/>
        </p:nvSpPr>
        <p:spPr>
          <a:xfrm>
            <a:off x="6273800" y="1335088"/>
            <a:ext cx="5796280" cy="19796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endParaRPr lang="en-US" sz="2000" dirty="0">
              <a:latin typeface="Avenir Book" charset="0"/>
              <a:ea typeface="Avenir Book" charset="0"/>
              <a:cs typeface="Avenir Book" charset="0"/>
            </a:endParaRPr>
          </a:p>
          <a:p>
            <a:pPr marL="0" indent="0">
              <a:buFont typeface="Arial"/>
              <a:buNone/>
            </a:pPr>
            <a:r>
              <a:rPr lang="en-US" sz="2000" u="sng" dirty="0">
                <a:latin typeface="Avenir Book" charset="0"/>
                <a:ea typeface="Avenir Book" charset="0"/>
                <a:cs typeface="Avenir Book" charset="0"/>
              </a:rPr>
              <a:t>Attributes</a:t>
            </a:r>
          </a:p>
          <a:p>
            <a:pPr marL="0" indent="0">
              <a:buFont typeface="Arial"/>
              <a:buNone/>
            </a:pPr>
            <a:r>
              <a:rPr lang="en-US" sz="2000" i="1" dirty="0">
                <a:solidFill>
                  <a:srgbClr val="3F00FF"/>
                </a:solidFill>
                <a:latin typeface="Avenir Book" charset="0"/>
                <a:ea typeface="Avenir Book" charset="0"/>
                <a:cs typeface="Avenir Book" charset="0"/>
              </a:rPr>
              <a:t>A </a:t>
            </a:r>
            <a:r>
              <a:rPr lang="en-US" sz="2000" dirty="0">
                <a:solidFill>
                  <a:srgbClr val="3F00FF"/>
                </a:solidFill>
                <a:latin typeface="Avenir Book" charset="0"/>
                <a:ea typeface="Avenir Book" charset="0"/>
                <a:cs typeface="Avenir Book" charset="0"/>
              </a:rPr>
              <a:t>= {career, salary, office, business, professional}</a:t>
            </a:r>
          </a:p>
          <a:p>
            <a:pPr marL="0" indent="0">
              <a:buFont typeface="Arial"/>
              <a:buNone/>
            </a:pPr>
            <a:r>
              <a:rPr lang="en-US" sz="2000" i="1" dirty="0">
                <a:solidFill>
                  <a:srgbClr val="FF0000"/>
                </a:solidFill>
                <a:latin typeface="Avenir Book" charset="0"/>
                <a:ea typeface="Avenir Book" charset="0"/>
                <a:cs typeface="Avenir Book" charset="0"/>
              </a:rPr>
              <a:t>B</a:t>
            </a:r>
            <a:r>
              <a:rPr lang="en-US" sz="2000" dirty="0">
                <a:solidFill>
                  <a:srgbClr val="FF0000"/>
                </a:solidFill>
                <a:latin typeface="Avenir Book" charset="0"/>
                <a:ea typeface="Avenir Book" charset="0"/>
                <a:cs typeface="Avenir Book" charset="0"/>
              </a:rPr>
              <a:t> = {family, home, parents, children, cousins}</a:t>
            </a:r>
          </a:p>
          <a:p>
            <a:pPr marL="0" indent="0">
              <a:buFont typeface="Arial"/>
              <a:buNone/>
            </a:pPr>
            <a:endParaRPr lang="en-US" dirty="0">
              <a:latin typeface="Avenir Book" charset="0"/>
              <a:ea typeface="Avenir Book" charset="0"/>
              <a:cs typeface="Avenir Book" charset="0"/>
            </a:endParaRPr>
          </a:p>
          <a:p>
            <a:pPr marL="0" indent="0">
              <a:buFont typeface="Arial"/>
              <a:buNone/>
            </a:pPr>
            <a:endParaRPr lang="en-US" dirty="0"/>
          </a:p>
        </p:txBody>
      </p:sp>
      <p:sp>
        <p:nvSpPr>
          <p:cNvPr id="7" name="TextBox 6"/>
          <p:cNvSpPr txBox="1"/>
          <p:nvPr/>
        </p:nvSpPr>
        <p:spPr>
          <a:xfrm>
            <a:off x="698248" y="5341656"/>
            <a:ext cx="10871452" cy="954107"/>
          </a:xfrm>
          <a:prstGeom prst="rect">
            <a:avLst/>
          </a:prstGeom>
          <a:noFill/>
        </p:spPr>
        <p:txBody>
          <a:bodyPr wrap="square" rtlCol="0">
            <a:spAutoFit/>
          </a:bodyPr>
          <a:lstStyle/>
          <a:p>
            <a:r>
              <a:rPr lang="en-US" sz="2800" b="1" i="1" dirty="0">
                <a:latin typeface="Avenir Book" charset="0"/>
                <a:ea typeface="Avenir Book" charset="0"/>
                <a:cs typeface="Avenir Book" charset="0"/>
              </a:rPr>
              <a:t>Participants slower for incongruent mapping (right), suggesting bias to associate men with career.</a:t>
            </a:r>
          </a:p>
        </p:txBody>
      </p:sp>
      <p:sp>
        <p:nvSpPr>
          <p:cNvPr id="11" name="TextBox 10"/>
          <p:cNvSpPr txBox="1"/>
          <p:nvPr/>
        </p:nvSpPr>
        <p:spPr>
          <a:xfrm>
            <a:off x="1401529" y="3352955"/>
            <a:ext cx="1184941" cy="1569660"/>
          </a:xfrm>
          <a:prstGeom prst="rect">
            <a:avLst/>
          </a:prstGeom>
          <a:noFill/>
        </p:spPr>
        <p:txBody>
          <a:bodyPr wrap="none" rtlCol="0">
            <a:spAutoFit/>
          </a:bodyPr>
          <a:lstStyle/>
          <a:p>
            <a:pPr algn="ctr"/>
            <a:r>
              <a:rPr lang="en-US" sz="2400" i="1" dirty="0">
                <a:solidFill>
                  <a:srgbClr val="3F00FF"/>
                </a:solidFill>
                <a:latin typeface="Avenir Book" charset="0"/>
                <a:ea typeface="Avenir Book" charset="0"/>
                <a:cs typeface="Avenir Book" charset="0"/>
              </a:rPr>
              <a:t>man</a:t>
            </a:r>
          </a:p>
          <a:p>
            <a:pPr algn="ctr"/>
            <a:r>
              <a:rPr lang="en-US" sz="2400" i="1" dirty="0">
                <a:solidFill>
                  <a:srgbClr val="3F00FF"/>
                </a:solidFill>
                <a:latin typeface="Avenir Book" charset="0"/>
                <a:ea typeface="Avenir Book" charset="0"/>
                <a:cs typeface="Avenir Book" charset="0"/>
              </a:rPr>
              <a:t>career</a:t>
            </a:r>
          </a:p>
          <a:p>
            <a:pPr algn="ctr"/>
            <a:r>
              <a:rPr lang="en-US" sz="2400" i="1" dirty="0">
                <a:solidFill>
                  <a:srgbClr val="FF0000"/>
                </a:solidFill>
                <a:latin typeface="Avenir Book" charset="0"/>
                <a:ea typeface="Avenir Book" charset="0"/>
                <a:cs typeface="Avenir Book" charset="0"/>
              </a:rPr>
              <a:t>woman</a:t>
            </a:r>
          </a:p>
          <a:p>
            <a:pPr algn="ctr"/>
            <a:r>
              <a:rPr lang="en-US" sz="2400" i="1" dirty="0">
                <a:solidFill>
                  <a:srgbClr val="FF0000"/>
                </a:solidFill>
                <a:latin typeface="Avenir Book" charset="0"/>
                <a:ea typeface="Avenir Book" charset="0"/>
                <a:cs typeface="Avenir Book" charset="0"/>
              </a:rPr>
              <a:t>family</a:t>
            </a:r>
          </a:p>
        </p:txBody>
      </p:sp>
      <p:cxnSp>
        <p:nvCxnSpPr>
          <p:cNvPr id="26" name="Straight Connector 25"/>
          <p:cNvCxnSpPr/>
          <p:nvPr/>
        </p:nvCxnSpPr>
        <p:spPr>
          <a:xfrm flipH="1" flipV="1">
            <a:off x="-152400" y="3670958"/>
            <a:ext cx="152400" cy="151499"/>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4536557" y="3870067"/>
            <a:ext cx="2759473" cy="400110"/>
          </a:xfrm>
          <a:prstGeom prst="rect">
            <a:avLst/>
          </a:prstGeom>
          <a:noFill/>
        </p:spPr>
        <p:txBody>
          <a:bodyPr wrap="none" rtlCol="0">
            <a:spAutoFit/>
          </a:bodyPr>
          <a:lstStyle/>
          <a:p>
            <a:r>
              <a:rPr lang="en-US" sz="2000" i="1" dirty="0">
                <a:latin typeface="Avenir Book" charset="0"/>
                <a:ea typeface="Avenir Book" charset="0"/>
                <a:cs typeface="Avenir Book" charset="0"/>
              </a:rPr>
              <a:t>compare reaction time</a:t>
            </a:r>
          </a:p>
        </p:txBody>
      </p:sp>
      <p:cxnSp>
        <p:nvCxnSpPr>
          <p:cNvPr id="40" name="Straight Arrow Connector 39"/>
          <p:cNvCxnSpPr/>
          <p:nvPr/>
        </p:nvCxnSpPr>
        <p:spPr>
          <a:xfrm flipV="1">
            <a:off x="7270630" y="4046078"/>
            <a:ext cx="870128" cy="7549"/>
          </a:xfrm>
          <a:prstGeom prst="straightConnector1">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3684680" y="4060562"/>
            <a:ext cx="848971" cy="0"/>
          </a:xfrm>
          <a:prstGeom prst="straightConnector1">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9242507" y="3352955"/>
            <a:ext cx="1184941" cy="1569660"/>
          </a:xfrm>
          <a:prstGeom prst="rect">
            <a:avLst/>
          </a:prstGeom>
          <a:noFill/>
        </p:spPr>
        <p:txBody>
          <a:bodyPr wrap="none" rtlCol="0">
            <a:spAutoFit/>
          </a:bodyPr>
          <a:lstStyle/>
          <a:p>
            <a:pPr algn="ctr"/>
            <a:r>
              <a:rPr lang="en-US" sz="2400" i="1" dirty="0">
                <a:solidFill>
                  <a:srgbClr val="3F00FF"/>
                </a:solidFill>
                <a:latin typeface="Avenir Book" charset="0"/>
                <a:ea typeface="Avenir Book" charset="0"/>
                <a:cs typeface="Avenir Book" charset="0"/>
              </a:rPr>
              <a:t>man</a:t>
            </a:r>
          </a:p>
          <a:p>
            <a:pPr algn="ctr"/>
            <a:r>
              <a:rPr lang="en-US" sz="2400" i="1" dirty="0">
                <a:solidFill>
                  <a:srgbClr val="3F00FF"/>
                </a:solidFill>
                <a:latin typeface="Avenir Book" charset="0"/>
                <a:ea typeface="Avenir Book" charset="0"/>
                <a:cs typeface="Avenir Book" charset="0"/>
              </a:rPr>
              <a:t>career</a:t>
            </a:r>
          </a:p>
          <a:p>
            <a:pPr algn="ctr"/>
            <a:r>
              <a:rPr lang="en-US" sz="2400" i="1" dirty="0">
                <a:solidFill>
                  <a:srgbClr val="FF0000"/>
                </a:solidFill>
                <a:latin typeface="Avenir Book" charset="0"/>
                <a:ea typeface="Avenir Book" charset="0"/>
                <a:cs typeface="Avenir Book" charset="0"/>
              </a:rPr>
              <a:t>woman</a:t>
            </a:r>
          </a:p>
          <a:p>
            <a:pPr algn="ctr"/>
            <a:r>
              <a:rPr lang="en-US" sz="2400" i="1" dirty="0">
                <a:solidFill>
                  <a:srgbClr val="FF0000"/>
                </a:solidFill>
                <a:latin typeface="Avenir Book" charset="0"/>
                <a:ea typeface="Avenir Book" charset="0"/>
                <a:cs typeface="Avenir Book" charset="0"/>
              </a:rPr>
              <a:t>family</a:t>
            </a:r>
          </a:p>
        </p:txBody>
      </p:sp>
      <p:sp>
        <p:nvSpPr>
          <p:cNvPr id="53" name="Oval 52"/>
          <p:cNvSpPr/>
          <p:nvPr/>
        </p:nvSpPr>
        <p:spPr>
          <a:xfrm>
            <a:off x="8898724" y="3481096"/>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10694046" y="3816825"/>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8898725" y="4551752"/>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10694047" y="4152191"/>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2808067" y="4238061"/>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2808068" y="4573427"/>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1028206" y="3492661"/>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1028207" y="3828027"/>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12"/>
          </p:nvPr>
        </p:nvSpPr>
        <p:spPr/>
        <p:txBody>
          <a:bodyPr/>
          <a:lstStyle/>
          <a:p>
            <a:fld id="{2F26DC62-A76D-AE47-AD5B-197159461ABB}" type="slidenum">
              <a:rPr lang="en-US" smtClean="0"/>
              <a:t>12</a:t>
            </a:fld>
            <a:endParaRPr lang="en-US"/>
          </a:p>
        </p:txBody>
      </p:sp>
    </p:spTree>
    <p:extLst>
      <p:ext uri="{BB962C8B-B14F-4D97-AF65-F5344CB8AC3E}">
        <p14:creationId xmlns:p14="http://schemas.microsoft.com/office/powerpoint/2010/main" val="642416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38" grpId="0"/>
      <p:bldP spid="52" grpId="0"/>
      <p:bldP spid="53" grpId="0" animBg="1"/>
      <p:bldP spid="54" grpId="0" animBg="1"/>
      <p:bldP spid="55" grpId="0" animBg="1"/>
      <p:bldP spid="56" grpId="0" animBg="1"/>
      <p:bldP spid="22" grpId="0" animBg="1"/>
      <p:bldP spid="23" grpId="0" animBg="1"/>
      <p:bldP spid="24" grpId="0" animBg="1"/>
      <p:bldP spid="2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4629" y="471630"/>
            <a:ext cx="10262162" cy="6335634"/>
          </a:xfrm>
          <a:prstGeom prst="rect">
            <a:avLst/>
          </a:prstGeom>
        </p:spPr>
      </p:pic>
      <p:sp>
        <p:nvSpPr>
          <p:cNvPr id="5" name="Title 1"/>
          <p:cNvSpPr txBox="1">
            <a:spLocks/>
          </p:cNvSpPr>
          <p:nvPr/>
        </p:nvSpPr>
        <p:spPr>
          <a:xfrm>
            <a:off x="179485" y="84119"/>
            <a:ext cx="9147216"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Avenir Book" charset="0"/>
                <a:ea typeface="Avenir Book" charset="0"/>
                <a:cs typeface="Avenir Book" charset="0"/>
              </a:rPr>
              <a:t>Implicit gender bias </a:t>
            </a:r>
            <a:r>
              <a:rPr lang="en-US" sz="3600">
                <a:latin typeface="Avenir Book" charset="0"/>
                <a:ea typeface="Avenir Book" charset="0"/>
                <a:cs typeface="Avenir Book" charset="0"/>
              </a:rPr>
              <a:t>by country</a:t>
            </a:r>
            <a:endParaRPr lang="en-US" sz="3600" dirty="0">
              <a:latin typeface="Avenir Book" charset="0"/>
              <a:ea typeface="Avenir Book" charset="0"/>
              <a:cs typeface="Avenir Book" charset="0"/>
            </a:endParaRPr>
          </a:p>
        </p:txBody>
      </p:sp>
      <p:sp>
        <p:nvSpPr>
          <p:cNvPr id="6" name="Rectangle 5"/>
          <p:cNvSpPr/>
          <p:nvPr/>
        </p:nvSpPr>
        <p:spPr>
          <a:xfrm>
            <a:off x="1175026" y="1111560"/>
            <a:ext cx="5705044" cy="3958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sp>
        <p:nvSpPr>
          <p:cNvPr id="8" name="Rectangle 7"/>
          <p:cNvSpPr/>
          <p:nvPr/>
        </p:nvSpPr>
        <p:spPr>
          <a:xfrm>
            <a:off x="1950708" y="3732496"/>
            <a:ext cx="1554921" cy="282426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59274" r="83135" b="-1"/>
          <a:stretch/>
        </p:blipFill>
        <p:spPr>
          <a:xfrm>
            <a:off x="0" y="1446091"/>
            <a:ext cx="1597038" cy="2380967"/>
          </a:xfrm>
          <a:prstGeom prst="rect">
            <a:avLst/>
          </a:prstGeom>
        </p:spPr>
      </p:pic>
      <p:sp>
        <p:nvSpPr>
          <p:cNvPr id="9" name="TextBox 8"/>
          <p:cNvSpPr txBox="1"/>
          <p:nvPr/>
        </p:nvSpPr>
        <p:spPr>
          <a:xfrm>
            <a:off x="384313" y="4850296"/>
            <a:ext cx="184731" cy="369332"/>
          </a:xfrm>
          <a:prstGeom prst="rect">
            <a:avLst/>
          </a:prstGeom>
          <a:noFill/>
        </p:spPr>
        <p:txBody>
          <a:bodyPr wrap="none" rtlCol="0">
            <a:spAutoFit/>
          </a:bodyPr>
          <a:lstStyle/>
          <a:p>
            <a:endParaRPr lang="en-US" dirty="0"/>
          </a:p>
        </p:txBody>
      </p:sp>
      <p:sp>
        <p:nvSpPr>
          <p:cNvPr id="10" name="TextBox 9"/>
          <p:cNvSpPr txBox="1"/>
          <p:nvPr/>
        </p:nvSpPr>
        <p:spPr>
          <a:xfrm>
            <a:off x="318053" y="5350723"/>
            <a:ext cx="3542445" cy="1785104"/>
          </a:xfrm>
          <a:prstGeom prst="rect">
            <a:avLst/>
          </a:prstGeom>
          <a:noFill/>
        </p:spPr>
        <p:txBody>
          <a:bodyPr wrap="none" rtlCol="0">
            <a:spAutoFit/>
          </a:bodyPr>
          <a:lstStyle/>
          <a:p>
            <a:r>
              <a:rPr lang="en-US" sz="1600" i="1" dirty="0">
                <a:latin typeface="Avenir Book" charset="0"/>
                <a:ea typeface="Avenir Book" charset="0"/>
                <a:cs typeface="Avenir Book" charset="0"/>
              </a:rPr>
              <a:t>N</a:t>
            </a:r>
            <a:r>
              <a:rPr lang="en-US" sz="1600" dirty="0">
                <a:latin typeface="Avenir Book" charset="0"/>
                <a:ea typeface="Avenir Book" charset="0"/>
                <a:cs typeface="Avenir Book" charset="0"/>
              </a:rPr>
              <a:t> = 764,520 participants</a:t>
            </a:r>
          </a:p>
          <a:p>
            <a:endParaRPr lang="en-US" sz="1600" dirty="0">
              <a:latin typeface="Avenir Book" charset="0"/>
              <a:ea typeface="Avenir Book" charset="0"/>
              <a:cs typeface="Avenir Book" charset="0"/>
            </a:endParaRPr>
          </a:p>
          <a:p>
            <a:r>
              <a:rPr lang="en-US" sz="1600" dirty="0">
                <a:latin typeface="Avenir Book" charset="0"/>
                <a:ea typeface="Avenir Book" charset="0"/>
                <a:cs typeface="Avenir Book" charset="0"/>
              </a:rPr>
              <a:t>(Project Implicit:  </a:t>
            </a:r>
          </a:p>
          <a:p>
            <a:r>
              <a:rPr lang="en-US" sz="1600" dirty="0" err="1">
                <a:latin typeface="Avenir Book" charset="0"/>
                <a:ea typeface="Avenir Book" charset="0"/>
                <a:cs typeface="Avenir Book" charset="0"/>
              </a:rPr>
              <a:t>Nosek</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Banaji</a:t>
            </a:r>
            <a:r>
              <a:rPr lang="en-US" sz="1600" dirty="0">
                <a:latin typeface="Avenir Book" charset="0"/>
                <a:ea typeface="Avenir Book" charset="0"/>
                <a:cs typeface="Avenir Book" charset="0"/>
              </a:rPr>
              <a:t>, &amp; Greenwald, 2002) </a:t>
            </a:r>
          </a:p>
          <a:p>
            <a:r>
              <a:rPr lang="en-US" sz="1600" dirty="0">
                <a:latin typeface="Avenir Book" charset="0"/>
                <a:ea typeface="Avenir Book" charset="0"/>
                <a:cs typeface="Avenir Book" charset="0"/>
                <a:hlinkClick r:id="rId4"/>
              </a:rPr>
              <a:t>https://implicit.harvard.edu/implicit/</a:t>
            </a:r>
            <a:r>
              <a:rPr lang="en-US" sz="1600" dirty="0">
                <a:latin typeface="Avenir Book" charset="0"/>
                <a:ea typeface="Avenir Book" charset="0"/>
                <a:cs typeface="Avenir Book" charset="0"/>
              </a:rPr>
              <a:t> </a:t>
            </a:r>
          </a:p>
          <a:p>
            <a:endParaRPr lang="en-US" sz="1600" dirty="0">
              <a:latin typeface="Avenir Book" charset="0"/>
              <a:ea typeface="Avenir Book" charset="0"/>
              <a:cs typeface="Avenir Book" charset="0"/>
            </a:endParaRPr>
          </a:p>
          <a:p>
            <a:endParaRPr lang="en-US" sz="1400" dirty="0">
              <a:latin typeface="Avenir Book" charset="0"/>
              <a:ea typeface="Avenir Book" charset="0"/>
              <a:cs typeface="Avenir Book" charset="0"/>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4580" y="3643863"/>
            <a:ext cx="3008279" cy="1575765"/>
          </a:xfrm>
          <a:prstGeom prst="rect">
            <a:avLst/>
          </a:prstGeom>
        </p:spPr>
      </p:pic>
      <p:sp>
        <p:nvSpPr>
          <p:cNvPr id="12" name="Slide Number Placeholder 11"/>
          <p:cNvSpPr>
            <a:spLocks noGrp="1"/>
          </p:cNvSpPr>
          <p:nvPr>
            <p:ph type="sldNum" sz="quarter" idx="12"/>
          </p:nvPr>
        </p:nvSpPr>
        <p:spPr/>
        <p:txBody>
          <a:bodyPr/>
          <a:lstStyle/>
          <a:p>
            <a:fld id="{2F26DC62-A76D-AE47-AD5B-197159461ABB}" type="slidenum">
              <a:rPr lang="en-US" smtClean="0"/>
              <a:t>13</a:t>
            </a:fld>
            <a:endParaRPr lang="en-US"/>
          </a:p>
        </p:txBody>
      </p:sp>
    </p:spTree>
    <p:extLst>
      <p:ext uri="{BB962C8B-B14F-4D97-AF65-F5344CB8AC3E}">
        <p14:creationId xmlns:p14="http://schemas.microsoft.com/office/powerpoint/2010/main" val="1687212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7643" y="2517173"/>
            <a:ext cx="5174721" cy="3194759"/>
          </a:xfrm>
          <a:prstGeom prst="rect">
            <a:avLst/>
          </a:prstGeom>
        </p:spPr>
      </p:pic>
      <p:sp>
        <p:nvSpPr>
          <p:cNvPr id="9" name="TextBox 8"/>
          <p:cNvSpPr txBox="1"/>
          <p:nvPr/>
        </p:nvSpPr>
        <p:spPr>
          <a:xfrm>
            <a:off x="384313" y="4850296"/>
            <a:ext cx="184731" cy="369332"/>
          </a:xfrm>
          <a:prstGeom prst="rect">
            <a:avLst/>
          </a:prstGeom>
          <a:noFill/>
        </p:spPr>
        <p:txBody>
          <a:bodyPr wrap="none" rtlCol="0">
            <a:spAutoFit/>
          </a:bodyPr>
          <a:lstStyle/>
          <a:p>
            <a:endParaRPr lang="en-US" dirty="0"/>
          </a:p>
        </p:txBody>
      </p:sp>
      <p:sp>
        <p:nvSpPr>
          <p:cNvPr id="12" name="Title 1"/>
          <p:cNvSpPr txBox="1">
            <a:spLocks/>
          </p:cNvSpPr>
          <p:nvPr/>
        </p:nvSpPr>
        <p:spPr>
          <a:xfrm>
            <a:off x="569044" y="396014"/>
            <a:ext cx="109728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600" dirty="0"/>
              <a:t>Does bias in language predict bias in IAT?</a:t>
            </a:r>
          </a:p>
        </p:txBody>
      </p:sp>
      <p:sp>
        <p:nvSpPr>
          <p:cNvPr id="2" name="TextBox 1"/>
          <p:cNvSpPr txBox="1"/>
          <p:nvPr/>
        </p:nvSpPr>
        <p:spPr>
          <a:xfrm>
            <a:off x="7727628" y="1833221"/>
            <a:ext cx="3991029" cy="461665"/>
          </a:xfrm>
          <a:prstGeom prst="rect">
            <a:avLst/>
          </a:prstGeom>
          <a:noFill/>
        </p:spPr>
        <p:txBody>
          <a:bodyPr wrap="none" rtlCol="0">
            <a:spAutoFit/>
          </a:bodyPr>
          <a:lstStyle/>
          <a:p>
            <a:r>
              <a:rPr lang="en-US" sz="2400" u="sng" dirty="0">
                <a:latin typeface="Avenir Book" charset="0"/>
                <a:ea typeface="Avenir Book" charset="0"/>
                <a:cs typeface="Avenir Book" charset="0"/>
              </a:rPr>
              <a:t>Psychological measure (IAT)</a:t>
            </a:r>
          </a:p>
        </p:txBody>
      </p:sp>
      <p:sp>
        <p:nvSpPr>
          <p:cNvPr id="13" name="Rectangle 12"/>
          <p:cNvSpPr/>
          <p:nvPr/>
        </p:nvSpPr>
        <p:spPr>
          <a:xfrm>
            <a:off x="6265978" y="2351635"/>
            <a:ext cx="2702924" cy="7028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sp>
        <p:nvSpPr>
          <p:cNvPr id="14" name="TextBox 13"/>
          <p:cNvSpPr txBox="1"/>
          <p:nvPr/>
        </p:nvSpPr>
        <p:spPr>
          <a:xfrm>
            <a:off x="569044" y="1812150"/>
            <a:ext cx="5485284" cy="461665"/>
          </a:xfrm>
          <a:prstGeom prst="rect">
            <a:avLst/>
          </a:prstGeom>
          <a:noFill/>
        </p:spPr>
        <p:txBody>
          <a:bodyPr wrap="none" rtlCol="0">
            <a:spAutoFit/>
          </a:bodyPr>
          <a:lstStyle/>
          <a:p>
            <a:r>
              <a:rPr lang="en-US" sz="2400" u="sng" dirty="0">
                <a:latin typeface="Avenir Book" charset="0"/>
                <a:ea typeface="Avenir Book" charset="0"/>
                <a:cs typeface="Avenir Book" charset="0"/>
              </a:rPr>
              <a:t>Language measure (word-occurrences)</a:t>
            </a:r>
          </a:p>
        </p:txBody>
      </p:sp>
      <p:sp>
        <p:nvSpPr>
          <p:cNvPr id="15" name="TextBox 14"/>
          <p:cNvSpPr txBox="1"/>
          <p:nvPr/>
        </p:nvSpPr>
        <p:spPr>
          <a:xfrm>
            <a:off x="569044" y="2472341"/>
            <a:ext cx="5211876" cy="830997"/>
          </a:xfrm>
          <a:prstGeom prst="rect">
            <a:avLst/>
          </a:prstGeom>
          <a:noFill/>
        </p:spPr>
        <p:txBody>
          <a:bodyPr wrap="none" rtlCol="0">
            <a:spAutoFit/>
          </a:bodyPr>
          <a:lstStyle/>
          <a:p>
            <a:r>
              <a:rPr lang="en-US" sz="2400" dirty="0">
                <a:latin typeface="Avenir Book" charset="0"/>
                <a:ea typeface="Avenir Book" charset="0"/>
                <a:cs typeface="Avenir Book" charset="0"/>
              </a:rPr>
              <a:t>Word embedding models trained on</a:t>
            </a:r>
          </a:p>
          <a:p>
            <a:r>
              <a:rPr lang="en-US" sz="2400" dirty="0">
                <a:latin typeface="Avenir Book" charset="0"/>
                <a:ea typeface="Avenir Book" charset="0"/>
                <a:cs typeface="Avenir Book" charset="0"/>
              </a:rPr>
              <a:t>25 languages</a:t>
            </a:r>
          </a:p>
        </p:txBody>
      </p:sp>
      <p:cxnSp>
        <p:nvCxnSpPr>
          <p:cNvPr id="16" name="Straight Arrow Connector 15"/>
          <p:cNvCxnSpPr/>
          <p:nvPr/>
        </p:nvCxnSpPr>
        <p:spPr>
          <a:xfrm flipV="1">
            <a:off x="5239542" y="4245725"/>
            <a:ext cx="1352269" cy="7548"/>
          </a:xfrm>
          <a:prstGeom prst="straightConnector1">
            <a:avLst/>
          </a:prstGeom>
          <a:ln w="1524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8" name="Slide Number Placeholder 17"/>
          <p:cNvSpPr>
            <a:spLocks noGrp="1"/>
          </p:cNvSpPr>
          <p:nvPr>
            <p:ph type="sldNum" sz="quarter" idx="12"/>
          </p:nvPr>
        </p:nvSpPr>
        <p:spPr/>
        <p:txBody>
          <a:bodyPr/>
          <a:lstStyle/>
          <a:p>
            <a:fld id="{2F26DC62-A76D-AE47-AD5B-197159461ABB}" type="slidenum">
              <a:rPr lang="en-US" smtClean="0"/>
              <a:t>14</a:t>
            </a:fld>
            <a:endParaRPr lang="en-US"/>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9044" y="3540674"/>
            <a:ext cx="4143425" cy="1989018"/>
          </a:xfrm>
          <a:prstGeom prst="rect">
            <a:avLst/>
          </a:prstGeom>
        </p:spPr>
      </p:pic>
    </p:spTree>
    <p:extLst>
      <p:ext uri="{BB962C8B-B14F-4D97-AF65-F5344CB8AC3E}">
        <p14:creationId xmlns:p14="http://schemas.microsoft.com/office/powerpoint/2010/main" val="1824325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4"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480" y="170181"/>
            <a:ext cx="10515600" cy="1325563"/>
          </a:xfrm>
        </p:spPr>
        <p:txBody>
          <a:bodyPr>
            <a:normAutofit/>
          </a:bodyPr>
          <a:lstStyle/>
          <a:p>
            <a:r>
              <a:rPr lang="en-US" sz="3600" dirty="0">
                <a:latin typeface="Avenir Book" charset="0"/>
                <a:ea typeface="Avenir Book" charset="0"/>
                <a:cs typeface="Avenir Book" charset="0"/>
              </a:rPr>
              <a:t>Implicit Association Test (IAT)</a:t>
            </a:r>
          </a:p>
        </p:txBody>
      </p:sp>
      <p:sp>
        <p:nvSpPr>
          <p:cNvPr id="4" name="Content Placeholder 2"/>
          <p:cNvSpPr>
            <a:spLocks noGrp="1"/>
          </p:cNvSpPr>
          <p:nvPr>
            <p:ph idx="1"/>
          </p:nvPr>
        </p:nvSpPr>
        <p:spPr>
          <a:xfrm>
            <a:off x="560480" y="2858379"/>
            <a:ext cx="5422900" cy="1433512"/>
          </a:xfrm>
        </p:spPr>
        <p:txBody>
          <a:bodyPr>
            <a:normAutofit/>
          </a:bodyPr>
          <a:lstStyle/>
          <a:p>
            <a:pPr marL="0" indent="0">
              <a:buNone/>
            </a:pPr>
            <a:r>
              <a:rPr lang="en-US" sz="2000" u="sng" dirty="0">
                <a:latin typeface="Avenir Book" charset="0"/>
                <a:ea typeface="Avenir Book" charset="0"/>
                <a:cs typeface="Avenir Book" charset="0"/>
              </a:rPr>
              <a:t>Categories</a:t>
            </a:r>
            <a:endParaRPr lang="en-US" sz="2000" dirty="0">
              <a:latin typeface="Avenir Book" charset="0"/>
              <a:ea typeface="Avenir Book" charset="0"/>
              <a:cs typeface="Avenir Book" charset="0"/>
            </a:endParaRPr>
          </a:p>
          <a:p>
            <a:pPr marL="0" indent="0">
              <a:buNone/>
            </a:pPr>
            <a:r>
              <a:rPr lang="en-US" sz="2000" i="1" dirty="0">
                <a:solidFill>
                  <a:srgbClr val="3F00FF"/>
                </a:solidFill>
                <a:latin typeface="Avenir Book" charset="0"/>
                <a:ea typeface="Avenir Book" charset="0"/>
                <a:cs typeface="Avenir Book" charset="0"/>
              </a:rPr>
              <a:t>X = </a:t>
            </a:r>
            <a:r>
              <a:rPr lang="en-US" sz="2000" dirty="0">
                <a:solidFill>
                  <a:srgbClr val="3F00FF"/>
                </a:solidFill>
                <a:latin typeface="Avenir Book" charset="0"/>
                <a:ea typeface="Avenir Book" charset="0"/>
                <a:cs typeface="Avenir Book" charset="0"/>
              </a:rPr>
              <a:t>{man, male, he, him, boy}</a:t>
            </a:r>
          </a:p>
          <a:p>
            <a:pPr marL="0" indent="0">
              <a:buNone/>
            </a:pPr>
            <a:r>
              <a:rPr lang="en-US" sz="2000" i="1" dirty="0">
                <a:solidFill>
                  <a:srgbClr val="FF0000"/>
                </a:solidFill>
                <a:latin typeface="Avenir Book" charset="0"/>
                <a:ea typeface="Avenir Book" charset="0"/>
                <a:cs typeface="Avenir Book" charset="0"/>
              </a:rPr>
              <a:t>Y = </a:t>
            </a:r>
            <a:r>
              <a:rPr lang="en-US" sz="2000" dirty="0">
                <a:solidFill>
                  <a:srgbClr val="FF0000"/>
                </a:solidFill>
                <a:latin typeface="Avenir Book" charset="0"/>
                <a:ea typeface="Avenir Book" charset="0"/>
                <a:cs typeface="Avenir Book" charset="0"/>
              </a:rPr>
              <a:t>{woman, female, she, her, girl}</a:t>
            </a:r>
          </a:p>
          <a:p>
            <a:pPr marL="0" indent="0">
              <a:buNone/>
            </a:pPr>
            <a:endParaRPr lang="en-US" dirty="0">
              <a:latin typeface="Avenir Book" charset="0"/>
              <a:ea typeface="Avenir Book" charset="0"/>
              <a:cs typeface="Avenir Book" charset="0"/>
            </a:endParaRPr>
          </a:p>
          <a:p>
            <a:pPr marL="0" indent="0">
              <a:buNone/>
            </a:pPr>
            <a:endParaRPr lang="en-US" dirty="0"/>
          </a:p>
        </p:txBody>
      </p:sp>
      <p:sp>
        <p:nvSpPr>
          <p:cNvPr id="5" name="Content Placeholder 2"/>
          <p:cNvSpPr txBox="1">
            <a:spLocks/>
          </p:cNvSpPr>
          <p:nvPr/>
        </p:nvSpPr>
        <p:spPr>
          <a:xfrm>
            <a:off x="6161180" y="2444041"/>
            <a:ext cx="5796280" cy="19796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endParaRPr lang="en-US" sz="2000" dirty="0">
              <a:latin typeface="Avenir Book" charset="0"/>
              <a:ea typeface="Avenir Book" charset="0"/>
              <a:cs typeface="Avenir Book" charset="0"/>
            </a:endParaRPr>
          </a:p>
          <a:p>
            <a:pPr marL="0" indent="0">
              <a:buFont typeface="Arial"/>
              <a:buNone/>
            </a:pPr>
            <a:r>
              <a:rPr lang="en-US" sz="2000" u="sng" dirty="0">
                <a:latin typeface="Avenir Book" charset="0"/>
                <a:ea typeface="Avenir Book" charset="0"/>
                <a:cs typeface="Avenir Book" charset="0"/>
              </a:rPr>
              <a:t>Attributes</a:t>
            </a:r>
          </a:p>
          <a:p>
            <a:pPr marL="0" indent="0">
              <a:buFont typeface="Arial"/>
              <a:buNone/>
            </a:pPr>
            <a:r>
              <a:rPr lang="en-US" sz="2000" i="1" dirty="0">
                <a:solidFill>
                  <a:srgbClr val="3F00FF"/>
                </a:solidFill>
                <a:latin typeface="Avenir Book" charset="0"/>
                <a:ea typeface="Avenir Book" charset="0"/>
                <a:cs typeface="Avenir Book" charset="0"/>
              </a:rPr>
              <a:t>A </a:t>
            </a:r>
            <a:r>
              <a:rPr lang="en-US" sz="2000" dirty="0">
                <a:solidFill>
                  <a:srgbClr val="3F00FF"/>
                </a:solidFill>
                <a:latin typeface="Avenir Book" charset="0"/>
                <a:ea typeface="Avenir Book" charset="0"/>
                <a:cs typeface="Avenir Book" charset="0"/>
              </a:rPr>
              <a:t>= {career, salary, office, business, professional}</a:t>
            </a:r>
          </a:p>
          <a:p>
            <a:pPr marL="0" indent="0">
              <a:buFont typeface="Arial"/>
              <a:buNone/>
            </a:pPr>
            <a:r>
              <a:rPr lang="en-US" sz="2000" i="1" dirty="0">
                <a:solidFill>
                  <a:srgbClr val="FF0000"/>
                </a:solidFill>
                <a:latin typeface="Avenir Book" charset="0"/>
                <a:ea typeface="Avenir Book" charset="0"/>
                <a:cs typeface="Avenir Book" charset="0"/>
              </a:rPr>
              <a:t>B</a:t>
            </a:r>
            <a:r>
              <a:rPr lang="en-US" sz="2000" dirty="0">
                <a:solidFill>
                  <a:srgbClr val="FF0000"/>
                </a:solidFill>
                <a:latin typeface="Avenir Book" charset="0"/>
                <a:ea typeface="Avenir Book" charset="0"/>
                <a:cs typeface="Avenir Book" charset="0"/>
              </a:rPr>
              <a:t> = {family, home, parents, children, cousins}</a:t>
            </a:r>
          </a:p>
          <a:p>
            <a:pPr marL="0" indent="0">
              <a:buFont typeface="Arial"/>
              <a:buNone/>
            </a:pPr>
            <a:endParaRPr lang="en-US" dirty="0">
              <a:latin typeface="Avenir Book" charset="0"/>
              <a:ea typeface="Avenir Book" charset="0"/>
              <a:cs typeface="Avenir Book" charset="0"/>
            </a:endParaRPr>
          </a:p>
          <a:p>
            <a:pPr marL="0" indent="0">
              <a:buFont typeface="Arial"/>
              <a:buNone/>
            </a:pPr>
            <a:endParaRPr lang="en-US" dirty="0"/>
          </a:p>
        </p:txBody>
      </p:sp>
      <p:sp>
        <p:nvSpPr>
          <p:cNvPr id="11" name="TextBox 10"/>
          <p:cNvSpPr txBox="1"/>
          <p:nvPr/>
        </p:nvSpPr>
        <p:spPr>
          <a:xfrm>
            <a:off x="1288909" y="4461908"/>
            <a:ext cx="1184941" cy="1569660"/>
          </a:xfrm>
          <a:prstGeom prst="rect">
            <a:avLst/>
          </a:prstGeom>
          <a:noFill/>
        </p:spPr>
        <p:txBody>
          <a:bodyPr wrap="none" rtlCol="0">
            <a:spAutoFit/>
          </a:bodyPr>
          <a:lstStyle/>
          <a:p>
            <a:pPr algn="ctr"/>
            <a:r>
              <a:rPr lang="en-US" sz="2400" i="1" dirty="0">
                <a:solidFill>
                  <a:srgbClr val="3F00FF"/>
                </a:solidFill>
                <a:latin typeface="Avenir Book" charset="0"/>
                <a:ea typeface="Avenir Book" charset="0"/>
                <a:cs typeface="Avenir Book" charset="0"/>
              </a:rPr>
              <a:t>man</a:t>
            </a:r>
          </a:p>
          <a:p>
            <a:pPr algn="ctr"/>
            <a:r>
              <a:rPr lang="en-US" sz="2400" i="1" dirty="0">
                <a:solidFill>
                  <a:srgbClr val="3F00FF"/>
                </a:solidFill>
                <a:latin typeface="Avenir Book" charset="0"/>
                <a:ea typeface="Avenir Book" charset="0"/>
                <a:cs typeface="Avenir Book" charset="0"/>
              </a:rPr>
              <a:t>career</a:t>
            </a:r>
          </a:p>
          <a:p>
            <a:pPr algn="ctr"/>
            <a:r>
              <a:rPr lang="en-US" sz="2400" i="1" dirty="0">
                <a:solidFill>
                  <a:srgbClr val="FF0000"/>
                </a:solidFill>
                <a:latin typeface="Avenir Book" charset="0"/>
                <a:ea typeface="Avenir Book" charset="0"/>
                <a:cs typeface="Avenir Book" charset="0"/>
              </a:rPr>
              <a:t>woman</a:t>
            </a:r>
          </a:p>
          <a:p>
            <a:pPr algn="ctr"/>
            <a:r>
              <a:rPr lang="en-US" sz="2400" i="1" dirty="0">
                <a:solidFill>
                  <a:srgbClr val="FF0000"/>
                </a:solidFill>
                <a:latin typeface="Avenir Book" charset="0"/>
                <a:ea typeface="Avenir Book" charset="0"/>
                <a:cs typeface="Avenir Book" charset="0"/>
              </a:rPr>
              <a:t>family</a:t>
            </a:r>
          </a:p>
        </p:txBody>
      </p:sp>
      <p:cxnSp>
        <p:nvCxnSpPr>
          <p:cNvPr id="26" name="Straight Connector 25"/>
          <p:cNvCxnSpPr/>
          <p:nvPr/>
        </p:nvCxnSpPr>
        <p:spPr>
          <a:xfrm flipH="1" flipV="1">
            <a:off x="-265020" y="4779911"/>
            <a:ext cx="152400" cy="151499"/>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4423937" y="4998475"/>
            <a:ext cx="2759473" cy="400110"/>
          </a:xfrm>
          <a:prstGeom prst="rect">
            <a:avLst/>
          </a:prstGeom>
          <a:noFill/>
        </p:spPr>
        <p:txBody>
          <a:bodyPr wrap="none" rtlCol="0">
            <a:spAutoFit/>
          </a:bodyPr>
          <a:lstStyle/>
          <a:p>
            <a:r>
              <a:rPr lang="en-US" sz="2000" i="1" dirty="0">
                <a:latin typeface="Avenir Book" charset="0"/>
                <a:ea typeface="Avenir Book" charset="0"/>
                <a:cs typeface="Avenir Book" charset="0"/>
              </a:rPr>
              <a:t>compare reaction time</a:t>
            </a:r>
          </a:p>
        </p:txBody>
      </p:sp>
      <p:cxnSp>
        <p:nvCxnSpPr>
          <p:cNvPr id="40" name="Straight Arrow Connector 39"/>
          <p:cNvCxnSpPr/>
          <p:nvPr/>
        </p:nvCxnSpPr>
        <p:spPr>
          <a:xfrm flipV="1">
            <a:off x="7158010" y="5155031"/>
            <a:ext cx="870128" cy="7549"/>
          </a:xfrm>
          <a:prstGeom prst="straightConnector1">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3572060" y="5169515"/>
            <a:ext cx="848971" cy="0"/>
          </a:xfrm>
          <a:prstGeom prst="straightConnector1">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9129887" y="4461908"/>
            <a:ext cx="1184941" cy="1569660"/>
          </a:xfrm>
          <a:prstGeom prst="rect">
            <a:avLst/>
          </a:prstGeom>
          <a:noFill/>
        </p:spPr>
        <p:txBody>
          <a:bodyPr wrap="none" rtlCol="0">
            <a:spAutoFit/>
          </a:bodyPr>
          <a:lstStyle/>
          <a:p>
            <a:pPr algn="ctr"/>
            <a:r>
              <a:rPr lang="en-US" sz="2400" i="1" dirty="0">
                <a:solidFill>
                  <a:srgbClr val="3F00FF"/>
                </a:solidFill>
                <a:latin typeface="Avenir Book" charset="0"/>
                <a:ea typeface="Avenir Book" charset="0"/>
                <a:cs typeface="Avenir Book" charset="0"/>
              </a:rPr>
              <a:t>man</a:t>
            </a:r>
          </a:p>
          <a:p>
            <a:pPr algn="ctr"/>
            <a:r>
              <a:rPr lang="en-US" sz="2400" i="1" dirty="0">
                <a:solidFill>
                  <a:srgbClr val="3F00FF"/>
                </a:solidFill>
                <a:latin typeface="Avenir Book" charset="0"/>
                <a:ea typeface="Avenir Book" charset="0"/>
                <a:cs typeface="Avenir Book" charset="0"/>
              </a:rPr>
              <a:t>career</a:t>
            </a:r>
          </a:p>
          <a:p>
            <a:pPr algn="ctr"/>
            <a:r>
              <a:rPr lang="en-US" sz="2400" i="1" dirty="0">
                <a:solidFill>
                  <a:srgbClr val="FF0000"/>
                </a:solidFill>
                <a:latin typeface="Avenir Book" charset="0"/>
                <a:ea typeface="Avenir Book" charset="0"/>
                <a:cs typeface="Avenir Book" charset="0"/>
              </a:rPr>
              <a:t>woman</a:t>
            </a:r>
          </a:p>
          <a:p>
            <a:pPr algn="ctr"/>
            <a:r>
              <a:rPr lang="en-US" sz="2400" i="1" dirty="0">
                <a:solidFill>
                  <a:srgbClr val="FF0000"/>
                </a:solidFill>
                <a:latin typeface="Avenir Book" charset="0"/>
                <a:ea typeface="Avenir Book" charset="0"/>
                <a:cs typeface="Avenir Book" charset="0"/>
              </a:rPr>
              <a:t>family</a:t>
            </a:r>
          </a:p>
        </p:txBody>
      </p:sp>
      <p:sp>
        <p:nvSpPr>
          <p:cNvPr id="53" name="Oval 52"/>
          <p:cNvSpPr/>
          <p:nvPr/>
        </p:nvSpPr>
        <p:spPr>
          <a:xfrm>
            <a:off x="8786104" y="4590049"/>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10581426" y="4925778"/>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8786105" y="5660705"/>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10581427" y="5261144"/>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2695447" y="5347014"/>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2695448" y="5682380"/>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915586" y="4601614"/>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915587" y="4936980"/>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p:cNvSpPr txBox="1">
            <a:spLocks/>
          </p:cNvSpPr>
          <p:nvPr/>
        </p:nvSpPr>
        <p:spPr>
          <a:xfrm>
            <a:off x="4244284" y="109935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mr-IN" sz="3600" dirty="0">
                <a:latin typeface="Avenir Book" charset="0"/>
                <a:ea typeface="Avenir Book" charset="0"/>
                <a:cs typeface="Avenir Book" charset="0"/>
              </a:rPr>
              <a:t>…</a:t>
            </a:r>
            <a:r>
              <a:rPr lang="en-US" sz="3600" dirty="0">
                <a:latin typeface="Avenir Book" charset="0"/>
                <a:ea typeface="Avenir Book" charset="0"/>
                <a:cs typeface="Avenir Book" charset="0"/>
              </a:rPr>
              <a:t>based on word co-occurrences</a:t>
            </a:r>
          </a:p>
          <a:p>
            <a:r>
              <a:rPr lang="en-US" sz="2000" dirty="0">
                <a:latin typeface="Avenir Book" panose="02000503020000020003" pitchFamily="2" charset="0"/>
                <a:ea typeface="Avenir Book" charset="0"/>
                <a:cs typeface="Avenir Book" charset="0"/>
              </a:rPr>
              <a:t>(using the same method as </a:t>
            </a:r>
            <a:r>
              <a:rPr lang="en-US" sz="2000" dirty="0" err="1">
                <a:latin typeface="Avenir Book" panose="02000503020000020003" pitchFamily="2" charset="0"/>
                <a:ea typeface="Avenir Book" charset="0"/>
                <a:cs typeface="Avenir Book" charset="0"/>
              </a:rPr>
              <a:t>Caliskan</a:t>
            </a:r>
            <a:r>
              <a:rPr lang="en-US" sz="2000" dirty="0">
                <a:latin typeface="Avenir Book" panose="02000503020000020003" pitchFamily="2" charset="0"/>
                <a:ea typeface="Avenir Book" charset="0"/>
                <a:cs typeface="Avenir Book" charset="0"/>
              </a:rPr>
              <a:t>, </a:t>
            </a:r>
            <a:r>
              <a:rPr lang="en-US" sz="2000" dirty="0">
                <a:latin typeface="Avenir Book" panose="02000503020000020003" pitchFamily="2" charset="0"/>
              </a:rPr>
              <a:t>Bryson, &amp; Narayanan, 2017)</a:t>
            </a:r>
            <a:endParaRPr lang="en-US" sz="2000" dirty="0">
              <a:latin typeface="Avenir Book" panose="02000503020000020003" pitchFamily="2" charset="0"/>
              <a:ea typeface="Avenir Book" charset="0"/>
              <a:cs typeface="Avenir Book" charset="0"/>
            </a:endParaRPr>
          </a:p>
        </p:txBody>
      </p:sp>
      <p:sp>
        <p:nvSpPr>
          <p:cNvPr id="21" name="TextBox 20"/>
          <p:cNvSpPr txBox="1"/>
          <p:nvPr/>
        </p:nvSpPr>
        <p:spPr>
          <a:xfrm>
            <a:off x="4718024" y="5702524"/>
            <a:ext cx="2286395" cy="707886"/>
          </a:xfrm>
          <a:prstGeom prst="rect">
            <a:avLst/>
          </a:prstGeom>
          <a:noFill/>
        </p:spPr>
        <p:txBody>
          <a:bodyPr wrap="none" rtlCol="0">
            <a:spAutoFit/>
          </a:bodyPr>
          <a:lstStyle/>
          <a:p>
            <a:r>
              <a:rPr lang="en-US" sz="2000" i="1" dirty="0">
                <a:latin typeface="Avenir Book" charset="0"/>
                <a:ea typeface="Avenir Book" charset="0"/>
                <a:cs typeface="Avenir Book" charset="0"/>
              </a:rPr>
              <a:t>compare distance </a:t>
            </a:r>
          </a:p>
          <a:p>
            <a:r>
              <a:rPr lang="en-US" sz="2000" i="1" dirty="0">
                <a:latin typeface="Avenir Book" charset="0"/>
                <a:ea typeface="Avenir Book" charset="0"/>
                <a:cs typeface="Avenir Book" charset="0"/>
              </a:rPr>
              <a:t>in semantic space</a:t>
            </a:r>
          </a:p>
        </p:txBody>
      </p:sp>
      <p:cxnSp>
        <p:nvCxnSpPr>
          <p:cNvPr id="6" name="Straight Connector 5"/>
          <p:cNvCxnSpPr/>
          <p:nvPr/>
        </p:nvCxnSpPr>
        <p:spPr>
          <a:xfrm>
            <a:off x="5211533" y="4819302"/>
            <a:ext cx="1279325" cy="643364"/>
          </a:xfrm>
          <a:prstGeom prst="line">
            <a:avLst/>
          </a:prstGeom>
          <a:ln w="1270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172570" y="4885692"/>
            <a:ext cx="1370045" cy="512893"/>
          </a:xfrm>
          <a:prstGeom prst="line">
            <a:avLst/>
          </a:prstGeom>
          <a:ln w="1270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10" name="Slide Number Placeholder 9"/>
          <p:cNvSpPr>
            <a:spLocks noGrp="1"/>
          </p:cNvSpPr>
          <p:nvPr>
            <p:ph type="sldNum" sz="quarter" idx="12"/>
          </p:nvPr>
        </p:nvSpPr>
        <p:spPr/>
        <p:txBody>
          <a:bodyPr/>
          <a:lstStyle/>
          <a:p>
            <a:fld id="{2F26DC62-A76D-AE47-AD5B-197159461ABB}" type="slidenum">
              <a:rPr lang="en-US" smtClean="0"/>
              <a:t>15</a:t>
            </a:fld>
            <a:endParaRPr lang="en-US"/>
          </a:p>
        </p:txBody>
      </p:sp>
    </p:spTree>
    <p:extLst>
      <p:ext uri="{BB962C8B-B14F-4D97-AF65-F5344CB8AC3E}">
        <p14:creationId xmlns:p14="http://schemas.microsoft.com/office/powerpoint/2010/main" val="2110381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1"/>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6"/>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p:bldP spid="11" grpId="0"/>
      <p:bldP spid="38" grpId="0"/>
      <p:bldP spid="52" grpId="0"/>
      <p:bldP spid="53" grpId="0" animBg="1"/>
      <p:bldP spid="54" grpId="0" animBg="1"/>
      <p:bldP spid="55" grpId="0" animBg="1"/>
      <p:bldP spid="56" grpId="0" animBg="1"/>
      <p:bldP spid="22" grpId="0" animBg="1"/>
      <p:bldP spid="23" grpId="0" animBg="1"/>
      <p:bldP spid="24" grpId="0" animBg="1"/>
      <p:bldP spid="25" grpId="0" animBg="1"/>
      <p:bldP spid="20" grpId="0"/>
      <p:bldP spid="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682556" y="4371923"/>
            <a:ext cx="602941" cy="862674"/>
          </a:xfrm>
        </p:spPr>
        <p:txBody>
          <a:bodyPr>
            <a:normAutofit/>
          </a:bodyPr>
          <a:lstStyle/>
          <a:p>
            <a:pPr algn="l"/>
            <a:r>
              <a:rPr lang="en-US" sz="3200" b="1" dirty="0">
                <a:solidFill>
                  <a:srgbClr val="77BDF9"/>
                </a:solidFill>
              </a:rPr>
              <a:t>+</a:t>
            </a:r>
          </a:p>
        </p:txBody>
      </p:sp>
      <p:sp>
        <p:nvSpPr>
          <p:cNvPr id="6" name="Content Placeholder 2"/>
          <p:cNvSpPr>
            <a:spLocks noGrp="1"/>
          </p:cNvSpPr>
          <p:nvPr>
            <p:ph idx="1"/>
          </p:nvPr>
        </p:nvSpPr>
        <p:spPr>
          <a:xfrm>
            <a:off x="6129044" y="1666069"/>
            <a:ext cx="6067527" cy="4102143"/>
          </a:xfrm>
        </p:spPr>
        <p:txBody>
          <a:bodyPr>
            <a:normAutofit/>
          </a:bodyPr>
          <a:lstStyle/>
          <a:p>
            <a:pPr marL="457200" lvl="1" indent="0">
              <a:buNone/>
            </a:pPr>
            <a:r>
              <a:rPr lang="en-US" sz="2000" dirty="0">
                <a:latin typeface="Avenir Book" charset="0"/>
                <a:ea typeface="Avenir Book" charset="0"/>
                <a:cs typeface="Avenir Book" charset="0"/>
              </a:rPr>
              <a:t>Word embedding model trained on corpus of movie and TV subtitles in English </a:t>
            </a:r>
            <a:r>
              <a:rPr lang="en-US" sz="1700" dirty="0">
                <a:latin typeface="Avenir Book" charset="0"/>
                <a:ea typeface="Avenir Book" charset="0"/>
                <a:cs typeface="Avenir Book" charset="0"/>
              </a:rPr>
              <a:t>(</a:t>
            </a:r>
            <a:r>
              <a:rPr lang="en-US" sz="1700" dirty="0" err="1">
                <a:latin typeface="Avenir Book" charset="0"/>
                <a:ea typeface="Avenir Book" charset="0"/>
                <a:cs typeface="Avenir Book" charset="0"/>
              </a:rPr>
              <a:t>Lison</a:t>
            </a:r>
            <a:r>
              <a:rPr lang="en-US" sz="1700" dirty="0">
                <a:latin typeface="Avenir Book" charset="0"/>
                <a:ea typeface="Avenir Book" charset="0"/>
                <a:cs typeface="Avenir Book" charset="0"/>
              </a:rPr>
              <a:t> &amp; Tiedemann, 2016; Van </a:t>
            </a:r>
            <a:r>
              <a:rPr lang="en-US" sz="1700" dirty="0" err="1">
                <a:latin typeface="Avenir Book" charset="0"/>
                <a:ea typeface="Avenir Book" charset="0"/>
                <a:cs typeface="Avenir Book" charset="0"/>
              </a:rPr>
              <a:t>Paridon</a:t>
            </a:r>
            <a:r>
              <a:rPr lang="en-US" sz="1700" dirty="0">
                <a:latin typeface="Avenir Book" charset="0"/>
                <a:ea typeface="Avenir Book" charset="0"/>
                <a:cs typeface="Avenir Book" charset="0"/>
              </a:rPr>
              <a:t> &amp; Thompson, in prep.).</a:t>
            </a:r>
          </a:p>
          <a:p>
            <a:pPr marL="457200" lvl="1" indent="0">
              <a:buNone/>
            </a:pPr>
            <a:endParaRPr lang="en-US" sz="1700" dirty="0">
              <a:latin typeface="Avenir Book" charset="0"/>
              <a:ea typeface="Avenir Book" charset="0"/>
              <a:cs typeface="Avenir Book" charset="0"/>
            </a:endParaRPr>
          </a:p>
          <a:p>
            <a:pPr marL="457200" lvl="1" indent="0">
              <a:buNone/>
            </a:pPr>
            <a:r>
              <a:rPr lang="en-US" sz="2000" dirty="0">
                <a:latin typeface="Avenir Book" charset="0"/>
                <a:ea typeface="Avenir Book" charset="0"/>
                <a:cs typeface="Avenir Book" charset="0"/>
              </a:rPr>
              <a:t>Association as cosine distance in semantic space.</a:t>
            </a:r>
          </a:p>
          <a:p>
            <a:pPr marL="457200" lvl="1" indent="0">
              <a:buNone/>
            </a:pPr>
            <a:endParaRPr lang="en-US" sz="2600" i="1" dirty="0">
              <a:solidFill>
                <a:srgbClr val="FF0000"/>
              </a:solidFill>
              <a:latin typeface="Avenir Book" charset="0"/>
            </a:endParaRPr>
          </a:p>
          <a:p>
            <a:pPr marL="457200" lvl="1" indent="0">
              <a:buNone/>
            </a:pPr>
            <a:r>
              <a:rPr lang="en-US" sz="2000" dirty="0">
                <a:latin typeface="Avenir Book" charset="0"/>
              </a:rPr>
              <a:t>Correlated with human judgements. </a:t>
            </a:r>
            <a:endParaRPr lang="en-US" sz="2000" dirty="0"/>
          </a:p>
          <a:p>
            <a:endParaRPr lang="en-US" dirty="0"/>
          </a:p>
          <a:p>
            <a:endParaRPr lang="en-US" dirty="0"/>
          </a:p>
        </p:txBody>
      </p:sp>
      <p:sp>
        <p:nvSpPr>
          <p:cNvPr id="8" name="Title 1"/>
          <p:cNvSpPr txBox="1">
            <a:spLocks/>
          </p:cNvSpPr>
          <p:nvPr/>
        </p:nvSpPr>
        <p:spPr>
          <a:xfrm>
            <a:off x="468567" y="260254"/>
            <a:ext cx="12382549"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600" dirty="0"/>
              <a:t>Measuring word associations in distributional statistics</a:t>
            </a:r>
          </a:p>
        </p:txBody>
      </p:sp>
      <p:sp>
        <p:nvSpPr>
          <p:cNvPr id="9" name="Title 1"/>
          <p:cNvSpPr txBox="1">
            <a:spLocks/>
          </p:cNvSpPr>
          <p:nvPr/>
        </p:nvSpPr>
        <p:spPr>
          <a:xfrm>
            <a:off x="733405" y="5482271"/>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a:solidFill>
                  <a:srgbClr val="77BDF9"/>
                </a:solidFill>
              </a:rPr>
              <a:t>+</a:t>
            </a:r>
            <a:endParaRPr lang="en-US" sz="3200" b="1" dirty="0">
              <a:solidFill>
                <a:srgbClr val="77BDF9"/>
              </a:solidFill>
            </a:endParaRPr>
          </a:p>
        </p:txBody>
      </p:sp>
      <p:sp>
        <p:nvSpPr>
          <p:cNvPr id="10" name="Title 1"/>
          <p:cNvSpPr txBox="1">
            <a:spLocks/>
          </p:cNvSpPr>
          <p:nvPr/>
        </p:nvSpPr>
        <p:spPr>
          <a:xfrm>
            <a:off x="372006" y="4763756"/>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a:solidFill>
                  <a:srgbClr val="77BDF9"/>
                </a:solidFill>
              </a:rPr>
              <a:t>+</a:t>
            </a:r>
            <a:endParaRPr lang="en-US" sz="3200" b="1" dirty="0">
              <a:solidFill>
                <a:srgbClr val="77BDF9"/>
              </a:solidFill>
            </a:endParaRPr>
          </a:p>
        </p:txBody>
      </p:sp>
      <p:sp>
        <p:nvSpPr>
          <p:cNvPr id="11" name="Title 1"/>
          <p:cNvSpPr txBox="1">
            <a:spLocks/>
          </p:cNvSpPr>
          <p:nvPr/>
        </p:nvSpPr>
        <p:spPr>
          <a:xfrm>
            <a:off x="865188" y="4486118"/>
            <a:ext cx="602941" cy="1196889"/>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rgbClr val="3F00FF"/>
                </a:solidFill>
              </a:rPr>
              <a:t>+</a:t>
            </a:r>
          </a:p>
        </p:txBody>
      </p:sp>
      <p:sp>
        <p:nvSpPr>
          <p:cNvPr id="12" name="Title 1"/>
          <p:cNvSpPr txBox="1">
            <a:spLocks/>
          </p:cNvSpPr>
          <p:nvPr/>
        </p:nvSpPr>
        <p:spPr>
          <a:xfrm>
            <a:off x="1189502" y="5565097"/>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rgbClr val="77BDF9"/>
                </a:solidFill>
              </a:rPr>
              <a:t>+</a:t>
            </a:r>
          </a:p>
        </p:txBody>
      </p:sp>
      <p:sp>
        <p:nvSpPr>
          <p:cNvPr id="13" name="Title 1"/>
          <p:cNvSpPr txBox="1">
            <a:spLocks/>
          </p:cNvSpPr>
          <p:nvPr/>
        </p:nvSpPr>
        <p:spPr>
          <a:xfrm>
            <a:off x="721076" y="5018665"/>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rgbClr val="77BDF9"/>
                </a:solidFill>
              </a:rPr>
              <a:t>+</a:t>
            </a:r>
          </a:p>
        </p:txBody>
      </p:sp>
      <p:sp>
        <p:nvSpPr>
          <p:cNvPr id="14" name="Title 1"/>
          <p:cNvSpPr txBox="1">
            <a:spLocks/>
          </p:cNvSpPr>
          <p:nvPr/>
        </p:nvSpPr>
        <p:spPr>
          <a:xfrm>
            <a:off x="427949" y="6008569"/>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endParaRPr lang="en-US" sz="200" b="1" dirty="0">
              <a:solidFill>
                <a:srgbClr val="77BDF9"/>
              </a:solidFill>
            </a:endParaRPr>
          </a:p>
        </p:txBody>
      </p:sp>
      <p:sp>
        <p:nvSpPr>
          <p:cNvPr id="15" name="TextBox 14"/>
          <p:cNvSpPr txBox="1"/>
          <p:nvPr/>
        </p:nvSpPr>
        <p:spPr>
          <a:xfrm>
            <a:off x="929404" y="5428264"/>
            <a:ext cx="412292" cy="338554"/>
          </a:xfrm>
          <a:prstGeom prst="rect">
            <a:avLst/>
          </a:prstGeom>
          <a:noFill/>
        </p:spPr>
        <p:txBody>
          <a:bodyPr wrap="none" rtlCol="0">
            <a:spAutoFit/>
          </a:bodyPr>
          <a:lstStyle/>
          <a:p>
            <a:r>
              <a:rPr lang="en-US" sz="1600" b="1" dirty="0">
                <a:solidFill>
                  <a:srgbClr val="77BDF9"/>
                </a:solidFill>
                <a:latin typeface="Avenir Book" charset="0"/>
                <a:ea typeface="Avenir Book" charset="0"/>
                <a:cs typeface="Avenir Book" charset="0"/>
              </a:rPr>
              <a:t>he</a:t>
            </a:r>
          </a:p>
        </p:txBody>
      </p:sp>
      <p:sp>
        <p:nvSpPr>
          <p:cNvPr id="16" name="TextBox 15"/>
          <p:cNvSpPr txBox="1"/>
          <p:nvPr/>
        </p:nvSpPr>
        <p:spPr>
          <a:xfrm>
            <a:off x="466549" y="5864971"/>
            <a:ext cx="508473" cy="338554"/>
          </a:xfrm>
          <a:prstGeom prst="rect">
            <a:avLst/>
          </a:prstGeom>
          <a:noFill/>
        </p:spPr>
        <p:txBody>
          <a:bodyPr wrap="none" rtlCol="0">
            <a:spAutoFit/>
          </a:bodyPr>
          <a:lstStyle/>
          <a:p>
            <a:r>
              <a:rPr lang="en-US" sz="1600" b="1" dirty="0">
                <a:solidFill>
                  <a:srgbClr val="77BDF9"/>
                </a:solidFill>
                <a:latin typeface="Avenir Book" charset="0"/>
                <a:ea typeface="Avenir Book" charset="0"/>
                <a:cs typeface="Avenir Book" charset="0"/>
              </a:rPr>
              <a:t>son</a:t>
            </a:r>
          </a:p>
        </p:txBody>
      </p:sp>
      <p:sp>
        <p:nvSpPr>
          <p:cNvPr id="17" name="TextBox 16"/>
          <p:cNvSpPr txBox="1"/>
          <p:nvPr/>
        </p:nvSpPr>
        <p:spPr>
          <a:xfrm>
            <a:off x="1383312" y="5950237"/>
            <a:ext cx="628698" cy="338554"/>
          </a:xfrm>
          <a:prstGeom prst="rect">
            <a:avLst/>
          </a:prstGeom>
          <a:noFill/>
        </p:spPr>
        <p:txBody>
          <a:bodyPr wrap="none" rtlCol="0">
            <a:spAutoFit/>
          </a:bodyPr>
          <a:lstStyle/>
          <a:p>
            <a:r>
              <a:rPr lang="en-US" sz="1600" b="1" dirty="0">
                <a:solidFill>
                  <a:srgbClr val="77BDF9"/>
                </a:solidFill>
                <a:latin typeface="Avenir Book" charset="0"/>
                <a:ea typeface="Avenir Book" charset="0"/>
                <a:cs typeface="Avenir Book" charset="0"/>
              </a:rPr>
              <a:t>male</a:t>
            </a:r>
          </a:p>
        </p:txBody>
      </p:sp>
      <p:sp>
        <p:nvSpPr>
          <p:cNvPr id="18" name="TextBox 17"/>
          <p:cNvSpPr txBox="1"/>
          <p:nvPr/>
        </p:nvSpPr>
        <p:spPr>
          <a:xfrm>
            <a:off x="-50767" y="5462742"/>
            <a:ext cx="530915" cy="338554"/>
          </a:xfrm>
          <a:prstGeom prst="rect">
            <a:avLst/>
          </a:prstGeom>
          <a:noFill/>
        </p:spPr>
        <p:txBody>
          <a:bodyPr wrap="none" rtlCol="0">
            <a:spAutoFit/>
          </a:bodyPr>
          <a:lstStyle/>
          <a:p>
            <a:r>
              <a:rPr lang="en-US" sz="1600" b="1" dirty="0">
                <a:solidFill>
                  <a:srgbClr val="77BDF9"/>
                </a:solidFill>
                <a:latin typeface="Avenir Book" charset="0"/>
                <a:ea typeface="Avenir Book" charset="0"/>
                <a:cs typeface="Avenir Book" charset="0"/>
              </a:rPr>
              <a:t>boy</a:t>
            </a:r>
          </a:p>
        </p:txBody>
      </p:sp>
      <p:sp>
        <p:nvSpPr>
          <p:cNvPr id="19" name="TextBox 18"/>
          <p:cNvSpPr txBox="1"/>
          <p:nvPr/>
        </p:nvSpPr>
        <p:spPr>
          <a:xfrm>
            <a:off x="149407" y="4938957"/>
            <a:ext cx="436338" cy="338554"/>
          </a:xfrm>
          <a:prstGeom prst="rect">
            <a:avLst/>
          </a:prstGeom>
          <a:noFill/>
        </p:spPr>
        <p:txBody>
          <a:bodyPr wrap="none" rtlCol="0">
            <a:spAutoFit/>
          </a:bodyPr>
          <a:lstStyle/>
          <a:p>
            <a:r>
              <a:rPr lang="en-US" sz="1600" b="1" dirty="0">
                <a:solidFill>
                  <a:srgbClr val="77BDF9"/>
                </a:solidFill>
                <a:latin typeface="Avenir Book" charset="0"/>
                <a:ea typeface="Avenir Book" charset="0"/>
                <a:cs typeface="Avenir Book" charset="0"/>
              </a:rPr>
              <a:t>his</a:t>
            </a:r>
          </a:p>
        </p:txBody>
      </p:sp>
      <p:sp>
        <p:nvSpPr>
          <p:cNvPr id="20" name="TextBox 19"/>
          <p:cNvSpPr txBox="1"/>
          <p:nvPr/>
        </p:nvSpPr>
        <p:spPr>
          <a:xfrm>
            <a:off x="374281" y="4506906"/>
            <a:ext cx="522900" cy="338554"/>
          </a:xfrm>
          <a:prstGeom prst="rect">
            <a:avLst/>
          </a:prstGeom>
          <a:noFill/>
        </p:spPr>
        <p:txBody>
          <a:bodyPr wrap="none" rtlCol="0">
            <a:spAutoFit/>
          </a:bodyPr>
          <a:lstStyle/>
          <a:p>
            <a:r>
              <a:rPr lang="en-US" sz="1600" b="1" dirty="0">
                <a:solidFill>
                  <a:srgbClr val="77BDF9"/>
                </a:solidFill>
                <a:latin typeface="Avenir Book" charset="0"/>
                <a:ea typeface="Avenir Book" charset="0"/>
                <a:cs typeface="Avenir Book" charset="0"/>
              </a:rPr>
              <a:t>him</a:t>
            </a:r>
          </a:p>
        </p:txBody>
      </p:sp>
      <p:sp>
        <p:nvSpPr>
          <p:cNvPr id="21" name="TextBox 20"/>
          <p:cNvSpPr txBox="1"/>
          <p:nvPr/>
        </p:nvSpPr>
        <p:spPr>
          <a:xfrm>
            <a:off x="1732813" y="5611890"/>
            <a:ext cx="857414" cy="338554"/>
          </a:xfrm>
          <a:prstGeom prst="rect">
            <a:avLst/>
          </a:prstGeom>
          <a:noFill/>
        </p:spPr>
        <p:txBody>
          <a:bodyPr wrap="none" rtlCol="0">
            <a:spAutoFit/>
          </a:bodyPr>
          <a:lstStyle/>
          <a:p>
            <a:r>
              <a:rPr lang="en-US" sz="1600" b="1" dirty="0">
                <a:solidFill>
                  <a:srgbClr val="77BDF9"/>
                </a:solidFill>
                <a:latin typeface="Avenir Book" charset="0"/>
                <a:ea typeface="Avenir Book" charset="0"/>
                <a:cs typeface="Avenir Book" charset="0"/>
              </a:rPr>
              <a:t>brother</a:t>
            </a:r>
          </a:p>
        </p:txBody>
      </p:sp>
      <p:sp>
        <p:nvSpPr>
          <p:cNvPr id="22" name="Oval 21"/>
          <p:cNvSpPr/>
          <p:nvPr/>
        </p:nvSpPr>
        <p:spPr>
          <a:xfrm>
            <a:off x="2759715" y="2463314"/>
            <a:ext cx="188719" cy="188719"/>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p:nvSpPr>
        <p:spPr>
          <a:xfrm>
            <a:off x="2393851" y="2065862"/>
            <a:ext cx="1015021" cy="369332"/>
          </a:xfrm>
          <a:prstGeom prst="rect">
            <a:avLst/>
          </a:prstGeom>
          <a:noFill/>
        </p:spPr>
        <p:txBody>
          <a:bodyPr wrap="none" rtlCol="0">
            <a:spAutoFit/>
          </a:bodyPr>
          <a:lstStyle/>
          <a:p>
            <a:r>
              <a:rPr lang="en-US" b="1" dirty="0">
                <a:latin typeface="Avenir Book" charset="0"/>
                <a:ea typeface="Avenir Book" charset="0"/>
                <a:cs typeface="Avenir Book" charset="0"/>
              </a:rPr>
              <a:t>”home”</a:t>
            </a:r>
          </a:p>
        </p:txBody>
      </p:sp>
      <p:cxnSp>
        <p:nvCxnSpPr>
          <p:cNvPr id="35" name="Straight Arrow Connector 34"/>
          <p:cNvCxnSpPr/>
          <p:nvPr/>
        </p:nvCxnSpPr>
        <p:spPr>
          <a:xfrm flipV="1">
            <a:off x="1166658" y="2680153"/>
            <a:ext cx="1593057" cy="2306071"/>
          </a:xfrm>
          <a:prstGeom prst="straightConnector1">
            <a:avLst/>
          </a:prstGeom>
          <a:ln w="38100">
            <a:solidFill>
              <a:srgbClr val="3F00FF"/>
            </a:solidFill>
            <a:tailEnd type="triangle"/>
          </a:ln>
          <a:effectLst/>
        </p:spPr>
        <p:style>
          <a:lnRef idx="2">
            <a:schemeClr val="accent1"/>
          </a:lnRef>
          <a:fillRef idx="0">
            <a:schemeClr val="accent1"/>
          </a:fillRef>
          <a:effectRef idx="1">
            <a:schemeClr val="accent1"/>
          </a:effectRef>
          <a:fontRef idx="minor">
            <a:schemeClr val="tx1"/>
          </a:fontRef>
        </p:style>
      </p:cxnSp>
      <p:sp>
        <p:nvSpPr>
          <p:cNvPr id="39" name="Title 1"/>
          <p:cNvSpPr txBox="1">
            <a:spLocks/>
          </p:cNvSpPr>
          <p:nvPr/>
        </p:nvSpPr>
        <p:spPr>
          <a:xfrm>
            <a:off x="1520473" y="5198843"/>
            <a:ext cx="602941" cy="87535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rgbClr val="77BDF9"/>
                </a:solidFill>
              </a:rPr>
              <a:t>+</a:t>
            </a:r>
          </a:p>
        </p:txBody>
      </p:sp>
      <p:sp>
        <p:nvSpPr>
          <p:cNvPr id="40" name="Title 1"/>
          <p:cNvSpPr txBox="1">
            <a:spLocks/>
          </p:cNvSpPr>
          <p:nvPr/>
        </p:nvSpPr>
        <p:spPr>
          <a:xfrm>
            <a:off x="246798" y="5170357"/>
            <a:ext cx="602941" cy="743251"/>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rgbClr val="77BDF9"/>
                </a:solidFill>
              </a:rPr>
              <a:t>+</a:t>
            </a:r>
          </a:p>
        </p:txBody>
      </p:sp>
      <p:sp>
        <p:nvSpPr>
          <p:cNvPr id="41" name="TextBox 40"/>
          <p:cNvSpPr txBox="1"/>
          <p:nvPr/>
        </p:nvSpPr>
        <p:spPr>
          <a:xfrm>
            <a:off x="1131325" y="5028212"/>
            <a:ext cx="579005" cy="338554"/>
          </a:xfrm>
          <a:prstGeom prst="rect">
            <a:avLst/>
          </a:prstGeom>
          <a:noFill/>
        </p:spPr>
        <p:txBody>
          <a:bodyPr wrap="none" rtlCol="0">
            <a:spAutoFit/>
          </a:bodyPr>
          <a:lstStyle/>
          <a:p>
            <a:r>
              <a:rPr lang="en-US" sz="1600" b="1" dirty="0">
                <a:solidFill>
                  <a:srgbClr val="3F00FF"/>
                </a:solidFill>
                <a:latin typeface="Avenir Book" charset="0"/>
                <a:ea typeface="Avenir Book" charset="0"/>
                <a:cs typeface="Avenir Book" charset="0"/>
              </a:rPr>
              <a:t>man</a:t>
            </a:r>
          </a:p>
        </p:txBody>
      </p:sp>
      <p:sp>
        <p:nvSpPr>
          <p:cNvPr id="67" name="Title 1"/>
          <p:cNvSpPr txBox="1">
            <a:spLocks/>
          </p:cNvSpPr>
          <p:nvPr/>
        </p:nvSpPr>
        <p:spPr>
          <a:xfrm>
            <a:off x="4368988" y="3017118"/>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chemeClr val="accent2">
                    <a:lumMod val="40000"/>
                    <a:lumOff val="60000"/>
                  </a:schemeClr>
                </a:solidFill>
              </a:rPr>
              <a:t>+</a:t>
            </a:r>
          </a:p>
        </p:txBody>
      </p:sp>
      <p:sp>
        <p:nvSpPr>
          <p:cNvPr id="68" name="Title 1"/>
          <p:cNvSpPr txBox="1">
            <a:spLocks/>
          </p:cNvSpPr>
          <p:nvPr/>
        </p:nvSpPr>
        <p:spPr>
          <a:xfrm>
            <a:off x="4142261" y="3922866"/>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chemeClr val="accent2">
                    <a:lumMod val="40000"/>
                    <a:lumOff val="60000"/>
                  </a:schemeClr>
                </a:solidFill>
              </a:rPr>
              <a:t>+</a:t>
            </a:r>
          </a:p>
        </p:txBody>
      </p:sp>
      <p:sp>
        <p:nvSpPr>
          <p:cNvPr id="70" name="Title 1"/>
          <p:cNvSpPr txBox="1">
            <a:spLocks/>
          </p:cNvSpPr>
          <p:nvPr/>
        </p:nvSpPr>
        <p:spPr>
          <a:xfrm>
            <a:off x="3926810" y="2657884"/>
            <a:ext cx="602941" cy="1196889"/>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rgbClr val="FF0000"/>
                </a:solidFill>
              </a:rPr>
              <a:t>+</a:t>
            </a:r>
          </a:p>
        </p:txBody>
      </p:sp>
      <p:sp>
        <p:nvSpPr>
          <p:cNvPr id="71" name="Title 1"/>
          <p:cNvSpPr txBox="1">
            <a:spLocks/>
          </p:cNvSpPr>
          <p:nvPr/>
        </p:nvSpPr>
        <p:spPr>
          <a:xfrm>
            <a:off x="4877133" y="3278416"/>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chemeClr val="accent2">
                    <a:lumMod val="40000"/>
                    <a:lumOff val="60000"/>
                  </a:schemeClr>
                </a:solidFill>
              </a:rPr>
              <a:t>+</a:t>
            </a:r>
          </a:p>
        </p:txBody>
      </p:sp>
      <p:sp>
        <p:nvSpPr>
          <p:cNvPr id="72" name="Title 1"/>
          <p:cNvSpPr txBox="1">
            <a:spLocks/>
          </p:cNvSpPr>
          <p:nvPr/>
        </p:nvSpPr>
        <p:spPr>
          <a:xfrm>
            <a:off x="4746414" y="3851621"/>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chemeClr val="accent2">
                    <a:lumMod val="40000"/>
                    <a:lumOff val="60000"/>
                  </a:schemeClr>
                </a:solidFill>
              </a:rPr>
              <a:t>+</a:t>
            </a:r>
          </a:p>
        </p:txBody>
      </p:sp>
      <p:sp>
        <p:nvSpPr>
          <p:cNvPr id="73" name="TextBox 72"/>
          <p:cNvSpPr txBox="1"/>
          <p:nvPr/>
        </p:nvSpPr>
        <p:spPr>
          <a:xfrm>
            <a:off x="4319472" y="3871265"/>
            <a:ext cx="567784" cy="338554"/>
          </a:xfrm>
          <a:prstGeom prst="rect">
            <a:avLst/>
          </a:prstGeom>
          <a:noFill/>
        </p:spPr>
        <p:txBody>
          <a:bodyPr wrap="none" rtlCol="0">
            <a:spAutoFit/>
          </a:bodyPr>
          <a:lstStyle/>
          <a:p>
            <a:r>
              <a:rPr lang="en-US" sz="1600" b="1" dirty="0">
                <a:solidFill>
                  <a:schemeClr val="accent2">
                    <a:lumMod val="40000"/>
                    <a:lumOff val="60000"/>
                  </a:schemeClr>
                </a:solidFill>
                <a:latin typeface="Avenir Book" charset="0"/>
                <a:ea typeface="Avenir Book" charset="0"/>
                <a:cs typeface="Avenir Book" charset="0"/>
              </a:rPr>
              <a:t>hers</a:t>
            </a:r>
          </a:p>
        </p:txBody>
      </p:sp>
      <p:sp>
        <p:nvSpPr>
          <p:cNvPr id="74" name="TextBox 73"/>
          <p:cNvSpPr txBox="1"/>
          <p:nvPr/>
        </p:nvSpPr>
        <p:spPr>
          <a:xfrm>
            <a:off x="3860675" y="4358880"/>
            <a:ext cx="1016625" cy="338554"/>
          </a:xfrm>
          <a:prstGeom prst="rect">
            <a:avLst/>
          </a:prstGeom>
          <a:noFill/>
        </p:spPr>
        <p:txBody>
          <a:bodyPr wrap="none" rtlCol="0">
            <a:spAutoFit/>
          </a:bodyPr>
          <a:lstStyle/>
          <a:p>
            <a:r>
              <a:rPr lang="en-US" sz="1600" b="1" dirty="0">
                <a:solidFill>
                  <a:schemeClr val="accent2">
                    <a:lumMod val="40000"/>
                    <a:lumOff val="60000"/>
                  </a:schemeClr>
                </a:solidFill>
                <a:latin typeface="Avenir Book" charset="0"/>
                <a:ea typeface="Avenir Book" charset="0"/>
                <a:cs typeface="Avenir Book" charset="0"/>
              </a:rPr>
              <a:t>daughter</a:t>
            </a:r>
          </a:p>
        </p:txBody>
      </p:sp>
      <p:sp>
        <p:nvSpPr>
          <p:cNvPr id="75" name="TextBox 74"/>
          <p:cNvSpPr txBox="1"/>
          <p:nvPr/>
        </p:nvSpPr>
        <p:spPr>
          <a:xfrm>
            <a:off x="4936496" y="4279458"/>
            <a:ext cx="803425" cy="338554"/>
          </a:xfrm>
          <a:prstGeom prst="rect">
            <a:avLst/>
          </a:prstGeom>
          <a:noFill/>
        </p:spPr>
        <p:txBody>
          <a:bodyPr wrap="none" rtlCol="0">
            <a:spAutoFit/>
          </a:bodyPr>
          <a:lstStyle/>
          <a:p>
            <a:r>
              <a:rPr lang="en-US" sz="1600" b="1" dirty="0">
                <a:solidFill>
                  <a:schemeClr val="accent2">
                    <a:lumMod val="40000"/>
                    <a:lumOff val="60000"/>
                  </a:schemeClr>
                </a:solidFill>
                <a:latin typeface="Avenir Book" charset="0"/>
                <a:ea typeface="Avenir Book" charset="0"/>
                <a:cs typeface="Avenir Book" charset="0"/>
              </a:rPr>
              <a:t>female</a:t>
            </a:r>
          </a:p>
        </p:txBody>
      </p:sp>
      <p:sp>
        <p:nvSpPr>
          <p:cNvPr id="76" name="TextBox 75"/>
          <p:cNvSpPr txBox="1"/>
          <p:nvPr/>
        </p:nvSpPr>
        <p:spPr>
          <a:xfrm>
            <a:off x="3994582" y="3422007"/>
            <a:ext cx="476412" cy="338554"/>
          </a:xfrm>
          <a:prstGeom prst="rect">
            <a:avLst/>
          </a:prstGeom>
          <a:noFill/>
        </p:spPr>
        <p:txBody>
          <a:bodyPr wrap="none" rtlCol="0">
            <a:spAutoFit/>
          </a:bodyPr>
          <a:lstStyle/>
          <a:p>
            <a:r>
              <a:rPr lang="en-US" sz="1600" b="1" dirty="0">
                <a:solidFill>
                  <a:schemeClr val="accent2">
                    <a:lumMod val="40000"/>
                    <a:lumOff val="60000"/>
                  </a:schemeClr>
                </a:solidFill>
                <a:latin typeface="Avenir Book" charset="0"/>
                <a:ea typeface="Avenir Book" charset="0"/>
                <a:cs typeface="Avenir Book" charset="0"/>
              </a:rPr>
              <a:t>girl</a:t>
            </a:r>
          </a:p>
        </p:txBody>
      </p:sp>
      <p:sp>
        <p:nvSpPr>
          <p:cNvPr id="77" name="TextBox 76"/>
          <p:cNvSpPr txBox="1"/>
          <p:nvPr/>
        </p:nvSpPr>
        <p:spPr>
          <a:xfrm>
            <a:off x="4541266" y="3440009"/>
            <a:ext cx="500458" cy="338554"/>
          </a:xfrm>
          <a:prstGeom prst="rect">
            <a:avLst/>
          </a:prstGeom>
          <a:noFill/>
        </p:spPr>
        <p:txBody>
          <a:bodyPr wrap="none" rtlCol="0">
            <a:spAutoFit/>
          </a:bodyPr>
          <a:lstStyle/>
          <a:p>
            <a:r>
              <a:rPr lang="en-US" sz="1600" b="1" dirty="0">
                <a:solidFill>
                  <a:schemeClr val="accent2">
                    <a:lumMod val="40000"/>
                    <a:lumOff val="60000"/>
                  </a:schemeClr>
                </a:solidFill>
                <a:latin typeface="Avenir Book" charset="0"/>
                <a:ea typeface="Avenir Book" charset="0"/>
                <a:cs typeface="Avenir Book" charset="0"/>
              </a:rPr>
              <a:t>she</a:t>
            </a:r>
          </a:p>
        </p:txBody>
      </p:sp>
      <p:sp>
        <p:nvSpPr>
          <p:cNvPr id="78" name="TextBox 77"/>
          <p:cNvSpPr txBox="1"/>
          <p:nvPr/>
        </p:nvSpPr>
        <p:spPr>
          <a:xfrm>
            <a:off x="5105559" y="3717141"/>
            <a:ext cx="479618" cy="338554"/>
          </a:xfrm>
          <a:prstGeom prst="rect">
            <a:avLst/>
          </a:prstGeom>
          <a:noFill/>
        </p:spPr>
        <p:txBody>
          <a:bodyPr wrap="none" rtlCol="0">
            <a:spAutoFit/>
          </a:bodyPr>
          <a:lstStyle/>
          <a:p>
            <a:r>
              <a:rPr lang="en-US" sz="1600" b="1" dirty="0">
                <a:solidFill>
                  <a:schemeClr val="accent2">
                    <a:lumMod val="40000"/>
                    <a:lumOff val="60000"/>
                  </a:schemeClr>
                </a:solidFill>
                <a:latin typeface="Avenir Book" charset="0"/>
                <a:ea typeface="Avenir Book" charset="0"/>
                <a:cs typeface="Avenir Book" charset="0"/>
              </a:rPr>
              <a:t>her</a:t>
            </a:r>
          </a:p>
        </p:txBody>
      </p:sp>
      <p:sp>
        <p:nvSpPr>
          <p:cNvPr id="79" name="TextBox 78"/>
          <p:cNvSpPr txBox="1"/>
          <p:nvPr/>
        </p:nvSpPr>
        <p:spPr>
          <a:xfrm>
            <a:off x="5117685" y="3048372"/>
            <a:ext cx="659155" cy="338554"/>
          </a:xfrm>
          <a:prstGeom prst="rect">
            <a:avLst/>
          </a:prstGeom>
          <a:noFill/>
        </p:spPr>
        <p:txBody>
          <a:bodyPr wrap="none" rtlCol="0">
            <a:spAutoFit/>
          </a:bodyPr>
          <a:lstStyle/>
          <a:p>
            <a:r>
              <a:rPr lang="en-US" sz="1600" b="1" dirty="0">
                <a:solidFill>
                  <a:schemeClr val="accent2">
                    <a:lumMod val="40000"/>
                    <a:lumOff val="60000"/>
                  </a:schemeClr>
                </a:solidFill>
                <a:latin typeface="Avenir Book" charset="0"/>
                <a:ea typeface="Avenir Book" charset="0"/>
                <a:cs typeface="Avenir Book" charset="0"/>
              </a:rPr>
              <a:t>sister</a:t>
            </a:r>
          </a:p>
        </p:txBody>
      </p:sp>
      <p:sp>
        <p:nvSpPr>
          <p:cNvPr id="80" name="Title 1"/>
          <p:cNvSpPr txBox="1">
            <a:spLocks/>
          </p:cNvSpPr>
          <p:nvPr/>
        </p:nvSpPr>
        <p:spPr>
          <a:xfrm>
            <a:off x="4936721" y="2686056"/>
            <a:ext cx="602941" cy="87535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chemeClr val="accent2">
                    <a:lumMod val="40000"/>
                    <a:lumOff val="60000"/>
                  </a:schemeClr>
                </a:solidFill>
              </a:rPr>
              <a:t>+</a:t>
            </a:r>
          </a:p>
        </p:txBody>
      </p:sp>
      <p:sp>
        <p:nvSpPr>
          <p:cNvPr id="81" name="Title 1"/>
          <p:cNvSpPr txBox="1">
            <a:spLocks/>
          </p:cNvSpPr>
          <p:nvPr/>
        </p:nvSpPr>
        <p:spPr>
          <a:xfrm>
            <a:off x="3727205" y="3235408"/>
            <a:ext cx="602941" cy="743251"/>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a:solidFill>
                  <a:schemeClr val="accent2">
                    <a:lumMod val="40000"/>
                    <a:lumOff val="60000"/>
                  </a:schemeClr>
                </a:solidFill>
              </a:rPr>
              <a:t>+</a:t>
            </a:r>
          </a:p>
        </p:txBody>
      </p:sp>
      <p:sp>
        <p:nvSpPr>
          <p:cNvPr id="82" name="TextBox 81"/>
          <p:cNvSpPr txBox="1"/>
          <p:nvPr/>
        </p:nvSpPr>
        <p:spPr>
          <a:xfrm>
            <a:off x="4147800" y="2961110"/>
            <a:ext cx="848309" cy="338554"/>
          </a:xfrm>
          <a:prstGeom prst="rect">
            <a:avLst/>
          </a:prstGeom>
          <a:noFill/>
        </p:spPr>
        <p:txBody>
          <a:bodyPr wrap="none" rtlCol="0">
            <a:spAutoFit/>
          </a:bodyPr>
          <a:lstStyle/>
          <a:p>
            <a:r>
              <a:rPr lang="en-US" sz="1600" b="1" dirty="0">
                <a:solidFill>
                  <a:srgbClr val="FF0000"/>
                </a:solidFill>
                <a:latin typeface="Avenir Book" charset="0"/>
                <a:ea typeface="Avenir Book" charset="0"/>
                <a:cs typeface="Avenir Book" charset="0"/>
              </a:rPr>
              <a:t>woman</a:t>
            </a:r>
          </a:p>
        </p:txBody>
      </p:sp>
      <p:sp>
        <p:nvSpPr>
          <p:cNvPr id="85" name="Title 1"/>
          <p:cNvSpPr txBox="1">
            <a:spLocks/>
          </p:cNvSpPr>
          <p:nvPr/>
        </p:nvSpPr>
        <p:spPr>
          <a:xfrm>
            <a:off x="4128436" y="3460414"/>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a:solidFill>
                  <a:schemeClr val="accent2">
                    <a:lumMod val="40000"/>
                    <a:lumOff val="60000"/>
                  </a:schemeClr>
                </a:solidFill>
              </a:rPr>
              <a:t>+</a:t>
            </a:r>
            <a:endParaRPr lang="en-US" sz="3200" b="1" dirty="0">
              <a:solidFill>
                <a:schemeClr val="accent2">
                  <a:lumMod val="40000"/>
                  <a:lumOff val="60000"/>
                </a:schemeClr>
              </a:solidFill>
            </a:endParaRPr>
          </a:p>
        </p:txBody>
      </p:sp>
      <p:cxnSp>
        <p:nvCxnSpPr>
          <p:cNvPr id="86" name="Straight Arrow Connector 85"/>
          <p:cNvCxnSpPr/>
          <p:nvPr/>
        </p:nvCxnSpPr>
        <p:spPr>
          <a:xfrm flipH="1" flipV="1">
            <a:off x="3029192" y="2641392"/>
            <a:ext cx="1035074" cy="529473"/>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12"/>
          </p:nvPr>
        </p:nvSpPr>
        <p:spPr/>
        <p:txBody>
          <a:bodyPr/>
          <a:lstStyle/>
          <a:p>
            <a:fld id="{2F26DC62-A76D-AE47-AD5B-197159461ABB}" type="slidenum">
              <a:rPr lang="en-US" smtClean="0"/>
              <a:t>16</a:t>
            </a:fld>
            <a:endParaRPr lang="en-US"/>
          </a:p>
        </p:txBody>
      </p:sp>
      <p:pic>
        <p:nvPicPr>
          <p:cNvPr id="42" name="Picture 41">
            <a:extLst>
              <a:ext uri="{FF2B5EF4-FFF2-40B4-BE49-F238E27FC236}">
                <a16:creationId xmlns:a16="http://schemas.microsoft.com/office/drawing/2014/main" id="{AF94E6E1-04A4-6B4C-AFD8-053D557ADA79}"/>
              </a:ext>
            </a:extLst>
          </p:cNvPr>
          <p:cNvPicPr>
            <a:picLocks noChangeAspect="1"/>
          </p:cNvPicPr>
          <p:nvPr/>
        </p:nvPicPr>
        <p:blipFill>
          <a:blip r:embed="rId3"/>
          <a:stretch>
            <a:fillRect/>
          </a:stretch>
        </p:blipFill>
        <p:spPr>
          <a:xfrm>
            <a:off x="6680135" y="4333597"/>
            <a:ext cx="2785999" cy="2416770"/>
          </a:xfrm>
          <a:prstGeom prst="rect">
            <a:avLst/>
          </a:prstGeom>
        </p:spPr>
      </p:pic>
    </p:spTree>
    <p:extLst>
      <p:ext uri="{BB962C8B-B14F-4D97-AF65-F5344CB8AC3E}">
        <p14:creationId xmlns:p14="http://schemas.microsoft.com/office/powerpoint/2010/main" val="37084593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9"/>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0"/>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7"/>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6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71"/>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72"/>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73"/>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7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5"/>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76"/>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7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79"/>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81"/>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80"/>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85"/>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70"/>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82"/>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86"/>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bldLvl="2"/>
      <p:bldP spid="9" grpId="0"/>
      <p:bldP spid="10" grpId="0"/>
      <p:bldP spid="11" grpId="0"/>
      <p:bldP spid="12" grpId="0"/>
      <p:bldP spid="13" grpId="0"/>
      <p:bldP spid="15" grpId="0"/>
      <p:bldP spid="16" grpId="0"/>
      <p:bldP spid="17" grpId="0"/>
      <p:bldP spid="18" grpId="0"/>
      <p:bldP spid="19" grpId="0"/>
      <p:bldP spid="20" grpId="0"/>
      <p:bldP spid="21" grpId="0"/>
      <p:bldP spid="22" grpId="0" animBg="1"/>
      <p:bldP spid="24" grpId="0"/>
      <p:bldP spid="39" grpId="0"/>
      <p:bldP spid="40" grpId="0"/>
      <p:bldP spid="41" grpId="0"/>
      <p:bldP spid="67" grpId="0"/>
      <p:bldP spid="68" grpId="0"/>
      <p:bldP spid="70" grpId="0"/>
      <p:bldP spid="71" grpId="0"/>
      <p:bldP spid="72" grpId="0"/>
      <p:bldP spid="73" grpId="0"/>
      <p:bldP spid="74" grpId="0"/>
      <p:bldP spid="75" grpId="0"/>
      <p:bldP spid="76" grpId="0"/>
      <p:bldP spid="77" grpId="0"/>
      <p:bldP spid="78" grpId="0"/>
      <p:bldP spid="79" grpId="0"/>
      <p:bldP spid="80" grpId="0"/>
      <p:bldP spid="81" grpId="0"/>
      <p:bldP spid="82" grpId="0"/>
      <p:bldP spid="8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5988789" y="6424378"/>
            <a:ext cx="6096000" cy="369332"/>
          </a:xfrm>
          <a:prstGeom prst="rect">
            <a:avLst/>
          </a:prstGeom>
        </p:spPr>
        <p:txBody>
          <a:bodyPr>
            <a:spAutoFit/>
          </a:bodyPr>
          <a:lstStyle/>
          <a:p>
            <a:pPr algn="r"/>
            <a:r>
              <a:rPr lang="en-US" dirty="0">
                <a:latin typeface="Avenir Book" charset="0"/>
                <a:ea typeface="Avenir Book" charset="0"/>
                <a:cs typeface="Avenir Book" charset="0"/>
              </a:rPr>
              <a:t>(Lewis &amp; </a:t>
            </a:r>
            <a:r>
              <a:rPr lang="en-US" dirty="0" err="1">
                <a:latin typeface="Avenir Book" charset="0"/>
                <a:ea typeface="Avenir Book" charset="0"/>
                <a:cs typeface="Avenir Book" charset="0"/>
              </a:rPr>
              <a:t>Lupyan</a:t>
            </a:r>
            <a:r>
              <a:rPr lang="en-US" dirty="0">
                <a:latin typeface="Avenir Book" charset="0"/>
                <a:ea typeface="Avenir Book" charset="0"/>
                <a:cs typeface="Avenir Book" charset="0"/>
              </a:rPr>
              <a:t>, in press, </a:t>
            </a:r>
            <a:r>
              <a:rPr lang="en-US" i="1" dirty="0">
                <a:latin typeface="Avenir Book" charset="0"/>
                <a:ea typeface="Avenir Book" charset="0"/>
                <a:cs typeface="Avenir Book" charset="0"/>
              </a:rPr>
              <a:t>NHB</a:t>
            </a:r>
            <a:r>
              <a:rPr lang="en-US" dirty="0">
                <a:latin typeface="Avenir Book" charset="0"/>
                <a:ea typeface="Avenir Book" charset="0"/>
                <a:cs typeface="Avenir Book" charset="0"/>
              </a:rPr>
              <a:t>)</a:t>
            </a:r>
          </a:p>
        </p:txBody>
      </p:sp>
      <p:sp>
        <p:nvSpPr>
          <p:cNvPr id="8" name="Content Placeholder 2"/>
          <p:cNvSpPr>
            <a:spLocks noGrp="1"/>
          </p:cNvSpPr>
          <p:nvPr>
            <p:ph idx="1"/>
          </p:nvPr>
        </p:nvSpPr>
        <p:spPr>
          <a:xfrm>
            <a:off x="7520049" y="1589470"/>
            <a:ext cx="4456321" cy="4102143"/>
          </a:xfrm>
        </p:spPr>
        <p:txBody>
          <a:bodyPr>
            <a:normAutofit/>
          </a:bodyPr>
          <a:lstStyle/>
          <a:p>
            <a:endParaRPr lang="en-US" dirty="0"/>
          </a:p>
          <a:p>
            <a:endParaRPr lang="en-US" dirty="0"/>
          </a:p>
        </p:txBody>
      </p:sp>
      <p:pic>
        <p:nvPicPr>
          <p:cNvPr id="3" name="Picture 2">
            <a:extLst>
              <a:ext uri="{FF2B5EF4-FFF2-40B4-BE49-F238E27FC236}">
                <a16:creationId xmlns:a16="http://schemas.microsoft.com/office/drawing/2014/main" id="{C1B0D69B-6723-0241-8F49-3EE2C274E8DF}"/>
              </a:ext>
            </a:extLst>
          </p:cNvPr>
          <p:cNvPicPr>
            <a:picLocks noChangeAspect="1"/>
          </p:cNvPicPr>
          <p:nvPr/>
        </p:nvPicPr>
        <p:blipFill rotWithShape="1">
          <a:blip r:embed="rId3"/>
          <a:srcRect r="43652"/>
          <a:stretch/>
        </p:blipFill>
        <p:spPr>
          <a:xfrm>
            <a:off x="982454" y="705808"/>
            <a:ext cx="7378996" cy="5726081"/>
          </a:xfrm>
          <a:prstGeom prst="rect">
            <a:avLst/>
          </a:prstGeom>
        </p:spPr>
      </p:pic>
      <p:sp>
        <p:nvSpPr>
          <p:cNvPr id="9" name="Rectangle 8">
            <a:extLst>
              <a:ext uri="{FF2B5EF4-FFF2-40B4-BE49-F238E27FC236}">
                <a16:creationId xmlns:a16="http://schemas.microsoft.com/office/drawing/2014/main" id="{7B06134A-11D1-684E-AA15-6AB50847FF4A}"/>
              </a:ext>
            </a:extLst>
          </p:cNvPr>
          <p:cNvSpPr/>
          <p:nvPr/>
        </p:nvSpPr>
        <p:spPr>
          <a:xfrm>
            <a:off x="-1043145" y="140826"/>
            <a:ext cx="2446644" cy="10500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sp>
        <p:nvSpPr>
          <p:cNvPr id="10" name="Rounded Rectangle 9">
            <a:extLst>
              <a:ext uri="{FF2B5EF4-FFF2-40B4-BE49-F238E27FC236}">
                <a16:creationId xmlns:a16="http://schemas.microsoft.com/office/drawing/2014/main" id="{463C9C46-4B1C-054D-9BC5-293AF152048A}"/>
              </a:ext>
            </a:extLst>
          </p:cNvPr>
          <p:cNvSpPr/>
          <p:nvPr/>
        </p:nvSpPr>
        <p:spPr>
          <a:xfrm>
            <a:off x="928576" y="2533891"/>
            <a:ext cx="10675088" cy="1325563"/>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itle 1">
            <a:extLst>
              <a:ext uri="{FF2B5EF4-FFF2-40B4-BE49-F238E27FC236}">
                <a16:creationId xmlns:a16="http://schemas.microsoft.com/office/drawing/2014/main" id="{D4B769A1-64C2-6043-8339-9707E13906A8}"/>
              </a:ext>
            </a:extLst>
          </p:cNvPr>
          <p:cNvSpPr txBox="1">
            <a:spLocks/>
          </p:cNvSpPr>
          <p:nvPr/>
        </p:nvSpPr>
        <p:spPr>
          <a:xfrm>
            <a:off x="1354766" y="2533891"/>
            <a:ext cx="10730023"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i="1" dirty="0">
                <a:latin typeface="Avenir Book" panose="02000503020000020003" pitchFamily="2" charset="0"/>
              </a:rPr>
              <a:t>Adults could in principle be learning information about cultural stereotypes from distributional statistics.</a:t>
            </a:r>
          </a:p>
        </p:txBody>
      </p:sp>
    </p:spTree>
    <p:extLst>
      <p:ext uri="{BB962C8B-B14F-4D97-AF65-F5344CB8AC3E}">
        <p14:creationId xmlns:p14="http://schemas.microsoft.com/office/powerpoint/2010/main" val="1239060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87628F-3F28-BD46-B07C-9AA44AF25167}"/>
              </a:ext>
            </a:extLst>
          </p:cNvPr>
          <p:cNvSpPr>
            <a:spLocks noGrp="1"/>
          </p:cNvSpPr>
          <p:nvPr>
            <p:ph type="title"/>
          </p:nvPr>
        </p:nvSpPr>
        <p:spPr>
          <a:xfrm>
            <a:off x="838200" y="365125"/>
            <a:ext cx="8146774" cy="1325563"/>
          </a:xfrm>
        </p:spPr>
        <p:txBody>
          <a:bodyPr>
            <a:normAutofit/>
          </a:bodyPr>
          <a:lstStyle/>
          <a:p>
            <a:r>
              <a:rPr lang="en-US" sz="4000" dirty="0">
                <a:latin typeface="Avenir Book" panose="02000503020000020003" pitchFamily="2" charset="0"/>
              </a:rPr>
              <a:t>Are gender-biased distributional statistics available to children?</a:t>
            </a:r>
          </a:p>
        </p:txBody>
      </p:sp>
      <p:sp>
        <p:nvSpPr>
          <p:cNvPr id="3" name="Content Placeholder 2">
            <a:extLst>
              <a:ext uri="{FF2B5EF4-FFF2-40B4-BE49-F238E27FC236}">
                <a16:creationId xmlns:a16="http://schemas.microsoft.com/office/drawing/2014/main" id="{1EEF73D1-8F1E-334C-9132-8F1C6E108C8B}"/>
              </a:ext>
            </a:extLst>
          </p:cNvPr>
          <p:cNvSpPr>
            <a:spLocks noGrp="1"/>
          </p:cNvSpPr>
          <p:nvPr>
            <p:ph idx="1"/>
          </p:nvPr>
        </p:nvSpPr>
        <p:spPr>
          <a:xfrm>
            <a:off x="838200" y="2267320"/>
            <a:ext cx="10515600" cy="4351338"/>
          </a:xfrm>
        </p:spPr>
        <p:txBody>
          <a:bodyPr/>
          <a:lstStyle/>
          <a:p>
            <a:r>
              <a:rPr lang="en-US" dirty="0">
                <a:latin typeface="Avenir Book" panose="02000503020000020003" pitchFamily="2" charset="0"/>
              </a:rPr>
              <a:t>Many gender stereotypes held by adults have origins in early childhood.</a:t>
            </a:r>
          </a:p>
          <a:p>
            <a:r>
              <a:rPr lang="en-US" dirty="0">
                <a:latin typeface="Avenir Book" panose="02000503020000020003" pitchFamily="2" charset="0"/>
              </a:rPr>
              <a:t>Preschoolers show evidence of the stereotype that girls are better at reading while boys are better at math </a:t>
            </a:r>
            <a:r>
              <a:rPr lang="en-US" sz="2000" dirty="0">
                <a:latin typeface="Avenir Book" panose="02000503020000020003" pitchFamily="2" charset="0"/>
              </a:rPr>
              <a:t>(</a:t>
            </a:r>
            <a:r>
              <a:rPr lang="en-US" sz="2000" dirty="0" err="1">
                <a:latin typeface="Avenir Book" panose="02000503020000020003" pitchFamily="2" charset="0"/>
              </a:rPr>
              <a:t>Cvencek</a:t>
            </a:r>
            <a:r>
              <a:rPr lang="en-US" sz="2000" dirty="0">
                <a:latin typeface="Avenir Book" panose="02000503020000020003" pitchFamily="2" charset="0"/>
              </a:rPr>
              <a:t> et al., 2011)</a:t>
            </a:r>
          </a:p>
          <a:p>
            <a:r>
              <a:rPr lang="en-US" dirty="0">
                <a:latin typeface="Avenir Book" panose="02000503020000020003" pitchFamily="2" charset="0"/>
              </a:rPr>
              <a:t>Might these stereotypes be learned from distributional statistics in linguistic input to children?</a:t>
            </a:r>
          </a:p>
          <a:p>
            <a:r>
              <a:rPr lang="en-US" dirty="0">
                <a:latin typeface="Avenir Book" panose="02000503020000020003" pitchFamily="2" charset="0"/>
              </a:rPr>
              <a:t>If biases are learned from language, expect them to be present in the input to people who are learning the biases (i.e. children)</a:t>
            </a:r>
          </a:p>
          <a:p>
            <a:endParaRPr lang="en-US" dirty="0">
              <a:latin typeface="Avenir Book" panose="02000503020000020003" pitchFamily="2" charset="0"/>
            </a:endParaRPr>
          </a:p>
          <a:p>
            <a:endParaRPr lang="en-US" dirty="0"/>
          </a:p>
        </p:txBody>
      </p:sp>
      <p:sp>
        <p:nvSpPr>
          <p:cNvPr id="4" name="Slide Number Placeholder 3">
            <a:extLst>
              <a:ext uri="{FF2B5EF4-FFF2-40B4-BE49-F238E27FC236}">
                <a16:creationId xmlns:a16="http://schemas.microsoft.com/office/drawing/2014/main" id="{B2076E02-74EC-094D-8CBC-663C456BB993}"/>
              </a:ext>
            </a:extLst>
          </p:cNvPr>
          <p:cNvSpPr>
            <a:spLocks noGrp="1"/>
          </p:cNvSpPr>
          <p:nvPr>
            <p:ph type="sldNum" sz="quarter" idx="12"/>
          </p:nvPr>
        </p:nvSpPr>
        <p:spPr/>
        <p:txBody>
          <a:bodyPr/>
          <a:lstStyle/>
          <a:p>
            <a:fld id="{2F26DC62-A76D-AE47-AD5B-197159461ABB}" type="slidenum">
              <a:rPr lang="en-US" smtClean="0"/>
              <a:pPr/>
              <a:t>18</a:t>
            </a:fld>
            <a:endParaRPr lang="en-US" dirty="0"/>
          </a:p>
        </p:txBody>
      </p:sp>
      <p:pic>
        <p:nvPicPr>
          <p:cNvPr id="6" name="Picture 5">
            <a:extLst>
              <a:ext uri="{FF2B5EF4-FFF2-40B4-BE49-F238E27FC236}">
                <a16:creationId xmlns:a16="http://schemas.microsoft.com/office/drawing/2014/main" id="{7A9FB0C4-2596-D842-B80D-DBBEEA6D4412}"/>
              </a:ext>
            </a:extLst>
          </p:cNvPr>
          <p:cNvPicPr>
            <a:picLocks noChangeAspect="1"/>
          </p:cNvPicPr>
          <p:nvPr/>
        </p:nvPicPr>
        <p:blipFill>
          <a:blip r:embed="rId2"/>
          <a:stretch>
            <a:fillRect/>
          </a:stretch>
        </p:blipFill>
        <p:spPr>
          <a:xfrm>
            <a:off x="9568250" y="228937"/>
            <a:ext cx="2408120" cy="1596688"/>
          </a:xfrm>
          <a:prstGeom prst="rect">
            <a:avLst/>
          </a:prstGeom>
        </p:spPr>
      </p:pic>
    </p:spTree>
    <p:extLst>
      <p:ext uri="{BB962C8B-B14F-4D97-AF65-F5344CB8AC3E}">
        <p14:creationId xmlns:p14="http://schemas.microsoft.com/office/powerpoint/2010/main" val="3228374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78782" y="0"/>
            <a:ext cx="8813218" cy="6858000"/>
          </a:xfrm>
          <a:prstGeom prst="rect">
            <a:avLst/>
          </a:prstGeom>
        </p:spPr>
      </p:pic>
      <p:sp>
        <p:nvSpPr>
          <p:cNvPr id="2" name="TextBox 1"/>
          <p:cNvSpPr txBox="1"/>
          <p:nvPr/>
        </p:nvSpPr>
        <p:spPr>
          <a:xfrm>
            <a:off x="139538" y="287876"/>
            <a:ext cx="3239244" cy="2246769"/>
          </a:xfrm>
          <a:prstGeom prst="rect">
            <a:avLst/>
          </a:prstGeom>
          <a:noFill/>
        </p:spPr>
        <p:txBody>
          <a:bodyPr wrap="square" rtlCol="0">
            <a:spAutoFit/>
          </a:bodyPr>
          <a:lstStyle/>
          <a:p>
            <a:r>
              <a:rPr lang="en-US" sz="2800" dirty="0">
                <a:latin typeface="Avenir Book" charset="0"/>
                <a:ea typeface="Avenir Book" charset="0"/>
                <a:cs typeface="Avenir Book" charset="0"/>
              </a:rPr>
              <a:t>249 contemporary, popular children’s picture books, aimed at children 0-5 years</a:t>
            </a:r>
          </a:p>
        </p:txBody>
      </p:sp>
      <p:sp>
        <p:nvSpPr>
          <p:cNvPr id="3" name="Slide Number Placeholder 2"/>
          <p:cNvSpPr>
            <a:spLocks noGrp="1"/>
          </p:cNvSpPr>
          <p:nvPr>
            <p:ph type="sldNum" sz="quarter" idx="12"/>
          </p:nvPr>
        </p:nvSpPr>
        <p:spPr/>
        <p:txBody>
          <a:bodyPr/>
          <a:lstStyle/>
          <a:p>
            <a:fld id="{2F26DC62-A76D-AE47-AD5B-197159461ABB}" type="slidenum">
              <a:rPr lang="en-US" smtClean="0"/>
              <a:t>19</a:t>
            </a:fld>
            <a:endParaRPr lang="en-US"/>
          </a:p>
        </p:txBody>
      </p:sp>
    </p:spTree>
    <p:extLst>
      <p:ext uri="{BB962C8B-B14F-4D97-AF65-F5344CB8AC3E}">
        <p14:creationId xmlns:p14="http://schemas.microsoft.com/office/powerpoint/2010/main" val="10244242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285" y="488544"/>
            <a:ext cx="10515600" cy="1325563"/>
          </a:xfrm>
        </p:spPr>
        <p:txBody>
          <a:bodyPr>
            <a:normAutofit/>
          </a:bodyPr>
          <a:lstStyle/>
          <a:p>
            <a:r>
              <a:rPr lang="en-US" sz="3600" dirty="0">
                <a:latin typeface="Avenir Book" charset="0"/>
                <a:ea typeface="Avenir Book" charset="0"/>
                <a:cs typeface="Avenir Book" charset="0"/>
              </a:rPr>
              <a:t>Over the lifespan, humans acquire a lot of knowledge about the world</a:t>
            </a:r>
          </a:p>
        </p:txBody>
      </p:sp>
      <p:pic>
        <p:nvPicPr>
          <p:cNvPr id="1026" name="Picture 2" descr="mage result for knowled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29145" y="1814107"/>
            <a:ext cx="4362855" cy="4362855"/>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58285" y="2336799"/>
            <a:ext cx="7551860" cy="416127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3200" dirty="0">
                <a:latin typeface="Avenir Book" charset="0"/>
                <a:ea typeface="Avenir Book" charset="0"/>
                <a:cs typeface="Avenir Book" charset="0"/>
              </a:rPr>
              <a:t>Some of that comes from language:</a:t>
            </a:r>
          </a:p>
          <a:p>
            <a:pPr marL="0" indent="0">
              <a:buNone/>
            </a:pPr>
            <a:r>
              <a:rPr lang="en-US" sz="3000" dirty="0">
                <a:latin typeface="Avenir Book" charset="0"/>
                <a:ea typeface="Avenir Book" charset="0"/>
                <a:cs typeface="Avenir Book" charset="0"/>
              </a:rPr>
              <a:t>	</a:t>
            </a:r>
            <a:r>
              <a:rPr lang="en-US" sz="3000" i="1" dirty="0">
                <a:latin typeface="Avenir Book" charset="0"/>
                <a:ea typeface="Avenir Book" charset="0"/>
                <a:cs typeface="Avenir Book" charset="0"/>
              </a:rPr>
              <a:t>The earth is round.</a:t>
            </a:r>
          </a:p>
          <a:p>
            <a:pPr marL="0" indent="0">
              <a:buNone/>
            </a:pPr>
            <a:r>
              <a:rPr lang="en-US" sz="3000" dirty="0">
                <a:latin typeface="Avenir Book" charset="0"/>
                <a:ea typeface="Avenir Book" charset="0"/>
                <a:cs typeface="Avenir Book" charset="0"/>
              </a:rPr>
              <a:t>	</a:t>
            </a:r>
            <a:r>
              <a:rPr lang="en-US" sz="3000" i="1" dirty="0">
                <a:latin typeface="Avenir Book" charset="0"/>
                <a:ea typeface="Avenir Book" charset="0"/>
                <a:cs typeface="Avenir Book" charset="0"/>
              </a:rPr>
              <a:t>Mongolia is really cold.</a:t>
            </a:r>
          </a:p>
          <a:p>
            <a:pPr marL="0" indent="0">
              <a:buNone/>
            </a:pPr>
            <a:r>
              <a:rPr lang="en-US" sz="3000" i="1" dirty="0">
                <a:latin typeface="Avenir Book" charset="0"/>
                <a:ea typeface="Avenir Book" charset="0"/>
                <a:cs typeface="Avenir Book" charset="0"/>
              </a:rPr>
              <a:t>	Octopi have three hearts.</a:t>
            </a:r>
          </a:p>
          <a:p>
            <a:pPr marL="0" indent="0">
              <a:buNone/>
            </a:pPr>
            <a:r>
              <a:rPr lang="en-US" sz="3000" i="1" dirty="0">
                <a:latin typeface="Avenir Book" charset="0"/>
                <a:ea typeface="Avenir Book" charset="0"/>
                <a:cs typeface="Avenir Book" charset="0"/>
              </a:rPr>
              <a:t>	You should respect older people.</a:t>
            </a:r>
          </a:p>
          <a:p>
            <a:pPr marL="457200" lvl="1" indent="0">
              <a:buNone/>
            </a:pPr>
            <a:endParaRPr lang="en-US" sz="3200" dirty="0">
              <a:latin typeface="Avenir Book" charset="0"/>
              <a:ea typeface="Avenir Book" charset="0"/>
              <a:cs typeface="Avenir Book" charset="0"/>
            </a:endParaRPr>
          </a:p>
          <a:p>
            <a:pPr marL="457200" lvl="1" indent="0">
              <a:buNone/>
            </a:pPr>
            <a:endParaRPr lang="en-US" sz="3200" dirty="0">
              <a:latin typeface="Avenir Book" charset="0"/>
              <a:ea typeface="Avenir Book" charset="0"/>
              <a:cs typeface="Avenir Book" charset="0"/>
            </a:endParaRPr>
          </a:p>
          <a:p>
            <a:pPr marL="0" indent="0">
              <a:buNone/>
            </a:pPr>
            <a:r>
              <a:rPr lang="en-US" sz="3200" dirty="0">
                <a:latin typeface="Avenir Book" charset="0"/>
                <a:ea typeface="Avenir Book" charset="0"/>
                <a:cs typeface="Avenir Book" charset="0"/>
              </a:rPr>
              <a:t>What about more </a:t>
            </a:r>
            <a:r>
              <a:rPr lang="en-US" sz="3200" b="1" dirty="0">
                <a:latin typeface="Avenir Book" charset="0"/>
                <a:ea typeface="Avenir Book" charset="0"/>
                <a:cs typeface="Avenir Book" charset="0"/>
              </a:rPr>
              <a:t>implicit messages </a:t>
            </a:r>
            <a:r>
              <a:rPr lang="en-US" sz="3200" dirty="0">
                <a:latin typeface="Avenir Book" charset="0"/>
                <a:ea typeface="Avenir Book" charset="0"/>
                <a:cs typeface="Avenir Book" charset="0"/>
              </a:rPr>
              <a:t>in language?</a:t>
            </a:r>
          </a:p>
          <a:p>
            <a:endParaRPr lang="en-US" dirty="0"/>
          </a:p>
          <a:p>
            <a:endParaRPr lang="en-US" dirty="0"/>
          </a:p>
        </p:txBody>
      </p:sp>
      <p:sp>
        <p:nvSpPr>
          <p:cNvPr id="6" name="Slide Number Placeholder 5"/>
          <p:cNvSpPr>
            <a:spLocks noGrp="1"/>
          </p:cNvSpPr>
          <p:nvPr>
            <p:ph type="sldNum" sz="quarter" idx="12"/>
          </p:nvPr>
        </p:nvSpPr>
        <p:spPr/>
        <p:txBody>
          <a:bodyPr/>
          <a:lstStyle/>
          <a:p>
            <a:fld id="{2F26DC62-A76D-AE47-AD5B-197159461ABB}" type="slidenum">
              <a:rPr lang="en-US" smtClean="0"/>
              <a:t>2</a:t>
            </a:fld>
            <a:endParaRPr lang="en-US"/>
          </a:p>
        </p:txBody>
      </p:sp>
    </p:spTree>
    <p:extLst>
      <p:ext uri="{BB962C8B-B14F-4D97-AF65-F5344CB8AC3E}">
        <p14:creationId xmlns:p14="http://schemas.microsoft.com/office/powerpoint/2010/main" val="864755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C52D12D-2D96-424D-A7BA-2673E7EA7E2A}"/>
              </a:ext>
            </a:extLst>
          </p:cNvPr>
          <p:cNvSpPr>
            <a:spLocks noGrp="1"/>
          </p:cNvSpPr>
          <p:nvPr>
            <p:ph type="sldNum" sz="quarter" idx="12"/>
          </p:nvPr>
        </p:nvSpPr>
        <p:spPr/>
        <p:txBody>
          <a:bodyPr/>
          <a:lstStyle/>
          <a:p>
            <a:fld id="{2F26DC62-A76D-AE47-AD5B-197159461ABB}" type="slidenum">
              <a:rPr lang="en-US" smtClean="0"/>
              <a:pPr/>
              <a:t>20</a:t>
            </a:fld>
            <a:endParaRPr lang="en-US" dirty="0"/>
          </a:p>
        </p:txBody>
      </p:sp>
      <p:sp>
        <p:nvSpPr>
          <p:cNvPr id="5" name="Rectangle 4">
            <a:extLst>
              <a:ext uri="{FF2B5EF4-FFF2-40B4-BE49-F238E27FC236}">
                <a16:creationId xmlns:a16="http://schemas.microsoft.com/office/drawing/2014/main" id="{69357D09-7BEF-D849-8736-DC0748A34019}"/>
              </a:ext>
            </a:extLst>
          </p:cNvPr>
          <p:cNvSpPr/>
          <p:nvPr/>
        </p:nvSpPr>
        <p:spPr>
          <a:xfrm>
            <a:off x="639417" y="6040510"/>
            <a:ext cx="5265427" cy="707886"/>
          </a:xfrm>
          <a:prstGeom prst="rect">
            <a:avLst/>
          </a:prstGeom>
        </p:spPr>
        <p:txBody>
          <a:bodyPr wrap="square">
            <a:spAutoFit/>
          </a:bodyPr>
          <a:lstStyle/>
          <a:p>
            <a:r>
              <a:rPr lang="en-US" sz="2000" dirty="0">
                <a:latin typeface="Avenir Book" charset="0"/>
                <a:ea typeface="Avenir Book" charset="0"/>
                <a:cs typeface="Avenir Book" charset="0"/>
              </a:rPr>
              <a:t>Children’s book gender app: </a:t>
            </a:r>
          </a:p>
          <a:p>
            <a:r>
              <a:rPr lang="en-US" sz="2000" dirty="0">
                <a:latin typeface="Avenir Book" charset="0"/>
                <a:ea typeface="Avenir Book" charset="0"/>
                <a:cs typeface="Avenir Book" charset="0"/>
                <a:hlinkClick r:id="rId3"/>
              </a:rPr>
              <a:t>https://mlewis.shinyapps.io/SI_KIDBOOK</a:t>
            </a:r>
            <a:endParaRPr lang="en-US" sz="2000" dirty="0">
              <a:latin typeface="Avenir Book" charset="0"/>
              <a:ea typeface="Avenir Book" charset="0"/>
              <a:cs typeface="Avenir Book" charset="0"/>
            </a:endParaRPr>
          </a:p>
        </p:txBody>
      </p:sp>
      <p:pic>
        <p:nvPicPr>
          <p:cNvPr id="6" name="Picture 5">
            <a:extLst>
              <a:ext uri="{FF2B5EF4-FFF2-40B4-BE49-F238E27FC236}">
                <a16:creationId xmlns:a16="http://schemas.microsoft.com/office/drawing/2014/main" id="{24368171-2800-4249-80F1-4A9E51E04A0A}"/>
              </a:ext>
            </a:extLst>
          </p:cNvPr>
          <p:cNvPicPr>
            <a:picLocks noChangeAspect="1"/>
          </p:cNvPicPr>
          <p:nvPr/>
        </p:nvPicPr>
        <p:blipFill>
          <a:blip r:embed="rId4"/>
          <a:stretch>
            <a:fillRect/>
          </a:stretch>
        </p:blipFill>
        <p:spPr>
          <a:xfrm>
            <a:off x="5410204" y="0"/>
            <a:ext cx="6858000" cy="6858000"/>
          </a:xfrm>
          <a:prstGeom prst="rect">
            <a:avLst/>
          </a:prstGeom>
        </p:spPr>
      </p:pic>
      <p:sp>
        <p:nvSpPr>
          <p:cNvPr id="2" name="Title 1">
            <a:extLst>
              <a:ext uri="{FF2B5EF4-FFF2-40B4-BE49-F238E27FC236}">
                <a16:creationId xmlns:a16="http://schemas.microsoft.com/office/drawing/2014/main" id="{369968DA-CF5E-3C4B-B042-90EA93A022A6}"/>
              </a:ext>
            </a:extLst>
          </p:cNvPr>
          <p:cNvSpPr>
            <a:spLocks noGrp="1"/>
          </p:cNvSpPr>
          <p:nvPr>
            <p:ph type="title"/>
          </p:nvPr>
        </p:nvSpPr>
        <p:spPr>
          <a:xfrm>
            <a:off x="546652" y="654571"/>
            <a:ext cx="5668618" cy="1325563"/>
          </a:xfrm>
        </p:spPr>
        <p:txBody>
          <a:bodyPr>
            <a:noAutofit/>
          </a:bodyPr>
          <a:lstStyle/>
          <a:p>
            <a:r>
              <a:rPr lang="en-US" sz="3200" dirty="0">
                <a:latin typeface="Avenir Book" panose="02000503020000020003" pitchFamily="2" charset="0"/>
              </a:rPr>
              <a:t>Children’s books vary substantially in their gender associations</a:t>
            </a:r>
          </a:p>
        </p:txBody>
      </p:sp>
      <p:pic>
        <p:nvPicPr>
          <p:cNvPr id="8" name="Picture 7">
            <a:extLst>
              <a:ext uri="{FF2B5EF4-FFF2-40B4-BE49-F238E27FC236}">
                <a16:creationId xmlns:a16="http://schemas.microsoft.com/office/drawing/2014/main" id="{4CF260C3-FDA3-F54D-AD1C-4447107D271A}"/>
              </a:ext>
            </a:extLst>
          </p:cNvPr>
          <p:cNvPicPr>
            <a:picLocks noChangeAspect="1"/>
          </p:cNvPicPr>
          <p:nvPr/>
        </p:nvPicPr>
        <p:blipFill>
          <a:blip r:embed="rId5"/>
          <a:stretch>
            <a:fillRect/>
          </a:stretch>
        </p:blipFill>
        <p:spPr>
          <a:xfrm>
            <a:off x="546652" y="2508568"/>
            <a:ext cx="3320221" cy="3255300"/>
          </a:xfrm>
          <a:prstGeom prst="rect">
            <a:avLst/>
          </a:prstGeom>
        </p:spPr>
      </p:pic>
    </p:spTree>
    <p:extLst>
      <p:ext uri="{BB962C8B-B14F-4D97-AF65-F5344CB8AC3E}">
        <p14:creationId xmlns:p14="http://schemas.microsoft.com/office/powerpoint/2010/main" val="31592774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7637AC-AB0C-E541-A5BF-9BFBB13C9068}"/>
              </a:ext>
            </a:extLst>
          </p:cNvPr>
          <p:cNvSpPr>
            <a:spLocks noGrp="1"/>
          </p:cNvSpPr>
          <p:nvPr>
            <p:ph type="sldNum" sz="quarter" idx="12"/>
          </p:nvPr>
        </p:nvSpPr>
        <p:spPr/>
        <p:txBody>
          <a:bodyPr/>
          <a:lstStyle/>
          <a:p>
            <a:fld id="{2F26DC62-A76D-AE47-AD5B-197159461ABB}" type="slidenum">
              <a:rPr lang="en-US" smtClean="0"/>
              <a:pPr/>
              <a:t>21</a:t>
            </a:fld>
            <a:endParaRPr lang="en-US" dirty="0"/>
          </a:p>
        </p:txBody>
      </p:sp>
      <p:sp>
        <p:nvSpPr>
          <p:cNvPr id="6" name="Title 1">
            <a:extLst>
              <a:ext uri="{FF2B5EF4-FFF2-40B4-BE49-F238E27FC236}">
                <a16:creationId xmlns:a16="http://schemas.microsoft.com/office/drawing/2014/main" id="{7760F930-761C-224D-B2B4-CE1EBA133AD2}"/>
              </a:ext>
            </a:extLst>
          </p:cNvPr>
          <p:cNvSpPr>
            <a:spLocks noGrp="1"/>
          </p:cNvSpPr>
          <p:nvPr>
            <p:ph type="title"/>
          </p:nvPr>
        </p:nvSpPr>
        <p:spPr/>
        <p:txBody>
          <a:bodyPr>
            <a:normAutofit/>
          </a:bodyPr>
          <a:lstStyle/>
          <a:p>
            <a:r>
              <a:rPr lang="en-US" sz="4000" dirty="0">
                <a:latin typeface="Avenir Book" panose="02000503020000020003" pitchFamily="2" charset="0"/>
              </a:rPr>
              <a:t>Do the distributional statistics of children’s books reflect behavioral gender biases?</a:t>
            </a:r>
          </a:p>
        </p:txBody>
      </p:sp>
      <p:pic>
        <p:nvPicPr>
          <p:cNvPr id="8" name="Picture 7" descr="A screenshot of a cell phone&#10;&#10;Description automatically generated">
            <a:extLst>
              <a:ext uri="{FF2B5EF4-FFF2-40B4-BE49-F238E27FC236}">
                <a16:creationId xmlns:a16="http://schemas.microsoft.com/office/drawing/2014/main" id="{A3EE5800-00E2-8743-9578-7376C7DDFCA5}"/>
              </a:ext>
            </a:extLst>
          </p:cNvPr>
          <p:cNvPicPr>
            <a:picLocks noChangeAspect="1"/>
          </p:cNvPicPr>
          <p:nvPr/>
        </p:nvPicPr>
        <p:blipFill>
          <a:blip r:embed="rId3"/>
          <a:stretch>
            <a:fillRect/>
          </a:stretch>
        </p:blipFill>
        <p:spPr>
          <a:xfrm>
            <a:off x="838200" y="1809268"/>
            <a:ext cx="8620552" cy="4683607"/>
          </a:xfrm>
          <a:prstGeom prst="rect">
            <a:avLst/>
          </a:prstGeom>
        </p:spPr>
      </p:pic>
    </p:spTree>
    <p:extLst>
      <p:ext uri="{BB962C8B-B14F-4D97-AF65-F5344CB8AC3E}">
        <p14:creationId xmlns:p14="http://schemas.microsoft.com/office/powerpoint/2010/main" val="3100489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517931" y="6265817"/>
            <a:ext cx="7674069" cy="584775"/>
          </a:xfrm>
          <a:prstGeom prst="rect">
            <a:avLst/>
          </a:prstGeom>
        </p:spPr>
        <p:txBody>
          <a:bodyPr wrap="square">
            <a:spAutoFit/>
          </a:bodyPr>
          <a:lstStyle/>
          <a:p>
            <a:pPr algn="r"/>
            <a:r>
              <a:rPr lang="en-US" sz="1600" dirty="0">
                <a:latin typeface="Avenir Book" charset="0"/>
                <a:ea typeface="Avenir Book" charset="0"/>
                <a:cs typeface="Avenir Book" charset="0"/>
              </a:rPr>
              <a:t>(Lewis, Cooper-</a:t>
            </a:r>
            <a:r>
              <a:rPr lang="en-US" sz="1600" dirty="0" err="1">
                <a:latin typeface="Avenir Book" charset="0"/>
                <a:ea typeface="Avenir Book" charset="0"/>
                <a:cs typeface="Avenir Book" charset="0"/>
              </a:rPr>
              <a:t>Borkenhagen</a:t>
            </a:r>
            <a:r>
              <a:rPr lang="en-US" sz="1600" dirty="0">
                <a:latin typeface="Avenir Book" charset="0"/>
                <a:ea typeface="Avenir Book" charset="0"/>
                <a:cs typeface="Avenir Book" charset="0"/>
              </a:rPr>
              <a:t>, </a:t>
            </a:r>
          </a:p>
          <a:p>
            <a:pPr algn="r"/>
            <a:r>
              <a:rPr lang="en-US" sz="1600" dirty="0" err="1">
                <a:latin typeface="Avenir Book" charset="0"/>
                <a:ea typeface="Avenir Book" charset="0"/>
                <a:cs typeface="Avenir Book" charset="0"/>
              </a:rPr>
              <a:t>Lupyan</a:t>
            </a:r>
            <a:r>
              <a:rPr lang="en-US" sz="1600" dirty="0">
                <a:latin typeface="Avenir Book" charset="0"/>
                <a:ea typeface="Avenir Book" charset="0"/>
                <a:cs typeface="Avenir Book" charset="0"/>
              </a:rPr>
              <a:t> &amp; Seidenberg, under review)</a:t>
            </a:r>
          </a:p>
        </p:txBody>
      </p:sp>
      <p:pic>
        <p:nvPicPr>
          <p:cNvPr id="4" name="Picture 3" descr="A screenshot of a cell phone&#10;&#10;Description automatically generated">
            <a:extLst>
              <a:ext uri="{FF2B5EF4-FFF2-40B4-BE49-F238E27FC236}">
                <a16:creationId xmlns:a16="http://schemas.microsoft.com/office/drawing/2014/main" id="{CF4E780A-F552-6B48-8F24-021ED88ACE7F}"/>
              </a:ext>
            </a:extLst>
          </p:cNvPr>
          <p:cNvPicPr>
            <a:picLocks noChangeAspect="1"/>
          </p:cNvPicPr>
          <p:nvPr/>
        </p:nvPicPr>
        <p:blipFill>
          <a:blip r:embed="rId3"/>
          <a:stretch>
            <a:fillRect/>
          </a:stretch>
        </p:blipFill>
        <p:spPr>
          <a:xfrm>
            <a:off x="324679" y="354024"/>
            <a:ext cx="9713321" cy="5977428"/>
          </a:xfrm>
          <a:prstGeom prst="rect">
            <a:avLst/>
          </a:prstGeom>
        </p:spPr>
      </p:pic>
      <p:sp>
        <p:nvSpPr>
          <p:cNvPr id="14" name="Rounded Rectangle 13">
            <a:extLst>
              <a:ext uri="{FF2B5EF4-FFF2-40B4-BE49-F238E27FC236}">
                <a16:creationId xmlns:a16="http://schemas.microsoft.com/office/drawing/2014/main" id="{D932420D-5122-8148-AF05-6DB277487A51}"/>
              </a:ext>
            </a:extLst>
          </p:cNvPr>
          <p:cNvSpPr/>
          <p:nvPr/>
        </p:nvSpPr>
        <p:spPr>
          <a:xfrm>
            <a:off x="758456" y="1812235"/>
            <a:ext cx="10675088" cy="1616765"/>
          </a:xfrm>
          <a:prstGeom prst="roundRect">
            <a:avLst/>
          </a:prstGeom>
          <a:solidFill>
            <a:schemeClr val="accent1">
              <a:lumMod val="40000"/>
              <a:lumOff val="6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AF37A421-ED41-E940-AB5A-B2184E6245E0}"/>
              </a:ext>
            </a:extLst>
          </p:cNvPr>
          <p:cNvSpPr txBox="1">
            <a:spLocks/>
          </p:cNvSpPr>
          <p:nvPr/>
        </p:nvSpPr>
        <p:spPr>
          <a:xfrm>
            <a:off x="853576" y="1963776"/>
            <a:ext cx="10730023" cy="132556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i="1" dirty="0">
                <a:latin typeface="Avenir Book" panose="02000503020000020003" pitchFamily="2" charset="0"/>
              </a:rPr>
              <a:t>Children could in principle be learning information about gender biases from distributional statistics in picture books.</a:t>
            </a:r>
          </a:p>
        </p:txBody>
      </p:sp>
    </p:spTree>
    <p:extLst>
      <p:ext uri="{BB962C8B-B14F-4D97-AF65-F5344CB8AC3E}">
        <p14:creationId xmlns:p14="http://schemas.microsoft.com/office/powerpoint/2010/main" val="1820174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3480E-EAFD-6946-904A-1E03F5CDC016}"/>
              </a:ext>
            </a:extLst>
          </p:cNvPr>
          <p:cNvSpPr>
            <a:spLocks noGrp="1"/>
          </p:cNvSpPr>
          <p:nvPr>
            <p:ph type="title"/>
          </p:nvPr>
        </p:nvSpPr>
        <p:spPr>
          <a:xfrm>
            <a:off x="455428" y="386390"/>
            <a:ext cx="10515600" cy="1325563"/>
          </a:xfrm>
        </p:spPr>
        <p:txBody>
          <a:bodyPr>
            <a:noAutofit/>
          </a:bodyPr>
          <a:lstStyle/>
          <a:p>
            <a:r>
              <a:rPr lang="en-US" sz="3600" dirty="0">
                <a:latin typeface="Avenir Book" panose="02000503020000020003" pitchFamily="2" charset="0"/>
                <a:cs typeface="Abadi" panose="020F0502020204030204" pitchFamily="34" charset="0"/>
              </a:rPr>
              <a:t>Evidence for a correspondence between distributional statistics and human knowledge</a:t>
            </a:r>
          </a:p>
        </p:txBody>
      </p:sp>
      <p:sp>
        <p:nvSpPr>
          <p:cNvPr id="3" name="Content Placeholder 2">
            <a:extLst>
              <a:ext uri="{FF2B5EF4-FFF2-40B4-BE49-F238E27FC236}">
                <a16:creationId xmlns:a16="http://schemas.microsoft.com/office/drawing/2014/main" id="{DF6DBD24-77C6-5A4A-B44C-6215A753C9F3}"/>
              </a:ext>
            </a:extLst>
          </p:cNvPr>
          <p:cNvSpPr>
            <a:spLocks noGrp="1"/>
          </p:cNvSpPr>
          <p:nvPr>
            <p:ph idx="1"/>
          </p:nvPr>
        </p:nvSpPr>
        <p:spPr>
          <a:xfrm>
            <a:off x="4241800" y="2082800"/>
            <a:ext cx="7734570" cy="4718421"/>
          </a:xfrm>
        </p:spPr>
        <p:txBody>
          <a:bodyPr>
            <a:normAutofit/>
          </a:bodyPr>
          <a:lstStyle/>
          <a:p>
            <a:pPr marL="514350" indent="-514350">
              <a:buFont typeface="+mj-lt"/>
              <a:buAutoNum type="arabicPeriod"/>
            </a:pPr>
            <a:r>
              <a:rPr lang="en-US" dirty="0">
                <a:latin typeface="Avenir Book" panose="02000503020000020003" pitchFamily="2" charset="0"/>
              </a:rPr>
              <a:t>Blind people have information about visual statistics that are reflected in language.</a:t>
            </a:r>
          </a:p>
          <a:p>
            <a:pPr marL="514350" indent="-514350">
              <a:buFont typeface="+mj-lt"/>
              <a:buAutoNum type="arabicPeriod"/>
            </a:pPr>
            <a:endParaRPr lang="en-US" dirty="0">
              <a:latin typeface="Avenir Book" panose="02000503020000020003" pitchFamily="2" charset="0"/>
            </a:endParaRPr>
          </a:p>
          <a:p>
            <a:pPr marL="514350" indent="-514350">
              <a:buFont typeface="+mj-lt"/>
              <a:buAutoNum type="arabicPeriod"/>
            </a:pPr>
            <a:r>
              <a:rPr lang="en-US" dirty="0">
                <a:latin typeface="Avenir Book" panose="02000503020000020003" pitchFamily="2" charset="0"/>
              </a:rPr>
              <a:t>A correspondence between the strength of gender bias in a language and the strength of that bias in speakers of that language.</a:t>
            </a:r>
          </a:p>
          <a:p>
            <a:pPr marL="514350" indent="-514350">
              <a:buFont typeface="+mj-lt"/>
              <a:buAutoNum type="arabicPeriod"/>
            </a:pPr>
            <a:endParaRPr lang="en-US" dirty="0">
              <a:latin typeface="Avenir Book" panose="02000503020000020003" pitchFamily="2" charset="0"/>
            </a:endParaRPr>
          </a:p>
          <a:p>
            <a:pPr marL="514350" indent="-514350">
              <a:buFont typeface="+mj-lt"/>
              <a:buAutoNum type="arabicPeriod"/>
            </a:pPr>
            <a:r>
              <a:rPr lang="en-US" dirty="0">
                <a:latin typeface="Avenir Book" panose="02000503020000020003" pitchFamily="2" charset="0"/>
              </a:rPr>
              <a:t>Linguistic input to children contains </a:t>
            </a:r>
            <a:r>
              <a:rPr lang="en-US" dirty="0" err="1">
                <a:latin typeface="Avenir Book" panose="02000503020000020003" pitchFamily="2" charset="0"/>
              </a:rPr>
              <a:t>distributionally</a:t>
            </a:r>
            <a:r>
              <a:rPr lang="en-US" dirty="0">
                <a:latin typeface="Avenir Book" panose="02000503020000020003" pitchFamily="2" charset="0"/>
              </a:rPr>
              <a:t> biased gender statistics.</a:t>
            </a:r>
          </a:p>
        </p:txBody>
      </p:sp>
      <p:sp>
        <p:nvSpPr>
          <p:cNvPr id="4" name="Slide Number Placeholder 3">
            <a:extLst>
              <a:ext uri="{FF2B5EF4-FFF2-40B4-BE49-F238E27FC236}">
                <a16:creationId xmlns:a16="http://schemas.microsoft.com/office/drawing/2014/main" id="{D702BFCF-7438-6943-AE7E-C644C842E96B}"/>
              </a:ext>
            </a:extLst>
          </p:cNvPr>
          <p:cNvSpPr>
            <a:spLocks noGrp="1"/>
          </p:cNvSpPr>
          <p:nvPr>
            <p:ph type="sldNum" sz="quarter" idx="12"/>
          </p:nvPr>
        </p:nvSpPr>
        <p:spPr/>
        <p:txBody>
          <a:bodyPr/>
          <a:lstStyle/>
          <a:p>
            <a:fld id="{2F26DC62-A76D-AE47-AD5B-197159461ABB}" type="slidenum">
              <a:rPr lang="en-US" smtClean="0"/>
              <a:pPr/>
              <a:t>23</a:t>
            </a:fld>
            <a:endParaRPr lang="en-US" dirty="0"/>
          </a:p>
        </p:txBody>
      </p:sp>
      <p:pic>
        <p:nvPicPr>
          <p:cNvPr id="5" name="Content Placeholder 4">
            <a:extLst>
              <a:ext uri="{FF2B5EF4-FFF2-40B4-BE49-F238E27FC236}">
                <a16:creationId xmlns:a16="http://schemas.microsoft.com/office/drawing/2014/main" id="{A149D302-ED25-DC4C-91B4-CAD5355DDF50}"/>
              </a:ext>
            </a:extLst>
          </p:cNvPr>
          <p:cNvPicPr>
            <a:picLocks noChangeAspect="1"/>
          </p:cNvPicPr>
          <p:nvPr/>
        </p:nvPicPr>
        <p:blipFill rotWithShape="1">
          <a:blip r:embed="rId3"/>
          <a:srcRect r="33432" b="56702"/>
          <a:stretch/>
        </p:blipFill>
        <p:spPr>
          <a:xfrm>
            <a:off x="771272" y="2082800"/>
            <a:ext cx="2275755" cy="1114975"/>
          </a:xfrm>
          <a:prstGeom prst="rect">
            <a:avLst/>
          </a:prstGeom>
        </p:spPr>
      </p:pic>
      <p:pic>
        <p:nvPicPr>
          <p:cNvPr id="6" name="Picture 5">
            <a:extLst>
              <a:ext uri="{FF2B5EF4-FFF2-40B4-BE49-F238E27FC236}">
                <a16:creationId xmlns:a16="http://schemas.microsoft.com/office/drawing/2014/main" id="{EBDA9D82-5FE8-9948-B9D4-1AADF66FCE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1272" y="3429000"/>
            <a:ext cx="2567351" cy="1585026"/>
          </a:xfrm>
          <a:prstGeom prst="rect">
            <a:avLst/>
          </a:prstGeom>
        </p:spPr>
      </p:pic>
      <p:pic>
        <p:nvPicPr>
          <p:cNvPr id="7" name="Picture 6">
            <a:extLst>
              <a:ext uri="{FF2B5EF4-FFF2-40B4-BE49-F238E27FC236}">
                <a16:creationId xmlns:a16="http://schemas.microsoft.com/office/drawing/2014/main" id="{D72048AD-44F5-7E49-A643-E54FF6150334}"/>
              </a:ext>
            </a:extLst>
          </p:cNvPr>
          <p:cNvPicPr>
            <a:picLocks noChangeAspect="1"/>
          </p:cNvPicPr>
          <p:nvPr/>
        </p:nvPicPr>
        <p:blipFill rotWithShape="1">
          <a:blip r:embed="rId5">
            <a:extLst>
              <a:ext uri="{28A0092B-C50C-407E-A947-70E740481C1C}">
                <a14:useLocalDpi xmlns:a14="http://schemas.microsoft.com/office/drawing/2010/main" val="0"/>
              </a:ext>
            </a:extLst>
          </a:blip>
          <a:srcRect l="66577" b="74800"/>
          <a:stretch/>
        </p:blipFill>
        <p:spPr>
          <a:xfrm>
            <a:off x="771272" y="5317424"/>
            <a:ext cx="2285226" cy="1340749"/>
          </a:xfrm>
          <a:prstGeom prst="rect">
            <a:avLst/>
          </a:prstGeom>
        </p:spPr>
      </p:pic>
    </p:spTree>
    <p:extLst>
      <p:ext uri="{BB962C8B-B14F-4D97-AF65-F5344CB8AC3E}">
        <p14:creationId xmlns:p14="http://schemas.microsoft.com/office/powerpoint/2010/main" val="18482600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A73841AA-EB6C-B243-92E7-72C1F034CC19}"/>
              </a:ext>
            </a:extLst>
          </p:cNvPr>
          <p:cNvSpPr/>
          <p:nvPr/>
        </p:nvSpPr>
        <p:spPr>
          <a:xfrm>
            <a:off x="680484" y="532068"/>
            <a:ext cx="10675088" cy="1934685"/>
          </a:xfrm>
          <a:prstGeom prst="roundRect">
            <a:avLst/>
          </a:prstGeom>
          <a:solidFill>
            <a:srgbClr val="FF0000">
              <a:alpha val="24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2D6B2E-0C06-C84B-861F-BD93BB3A2597}"/>
              </a:ext>
            </a:extLst>
          </p:cNvPr>
          <p:cNvSpPr>
            <a:spLocks noGrp="1"/>
          </p:cNvSpPr>
          <p:nvPr>
            <p:ph type="title"/>
          </p:nvPr>
        </p:nvSpPr>
        <p:spPr>
          <a:xfrm>
            <a:off x="995916" y="836628"/>
            <a:ext cx="10515600" cy="1325563"/>
          </a:xfrm>
        </p:spPr>
        <p:txBody>
          <a:bodyPr/>
          <a:lstStyle/>
          <a:p>
            <a:r>
              <a:rPr lang="en-US" b="1" dirty="0">
                <a:latin typeface="Avenir Book" panose="02000503020000020003" pitchFamily="2" charset="0"/>
              </a:rPr>
              <a:t>Do humans learn semantic information by tracking distributional statistics?</a:t>
            </a:r>
          </a:p>
        </p:txBody>
      </p:sp>
      <p:sp>
        <p:nvSpPr>
          <p:cNvPr id="3" name="Content Placeholder 2">
            <a:extLst>
              <a:ext uri="{FF2B5EF4-FFF2-40B4-BE49-F238E27FC236}">
                <a16:creationId xmlns:a16="http://schemas.microsoft.com/office/drawing/2014/main" id="{B48C5BC0-73DD-B44F-AB71-053E7D47E8F1}"/>
              </a:ext>
            </a:extLst>
          </p:cNvPr>
          <p:cNvSpPr>
            <a:spLocks noGrp="1"/>
          </p:cNvSpPr>
          <p:nvPr>
            <p:ph idx="1"/>
          </p:nvPr>
        </p:nvSpPr>
        <p:spPr>
          <a:xfrm>
            <a:off x="967152" y="3175026"/>
            <a:ext cx="10257696" cy="4326898"/>
          </a:xfrm>
        </p:spPr>
        <p:txBody>
          <a:bodyPr/>
          <a:lstStyle/>
          <a:p>
            <a:pPr marL="0" indent="0">
              <a:buNone/>
            </a:pPr>
            <a:r>
              <a:rPr lang="en-US" dirty="0">
                <a:latin typeface="Avenir Book" panose="02000503020000020003" pitchFamily="2" charset="0"/>
              </a:rPr>
              <a:t>Evidence for a correspondence between human semantic knowledge and distributional statistics (necessary but not sufficient)</a:t>
            </a:r>
          </a:p>
          <a:p>
            <a:pPr marL="0" indent="0">
              <a:buNone/>
            </a:pPr>
            <a:endParaRPr lang="en-US" dirty="0">
              <a:latin typeface="Avenir Book" panose="02000503020000020003" pitchFamily="2" charset="0"/>
            </a:endParaRPr>
          </a:p>
          <a:p>
            <a:pPr marL="0" indent="0">
              <a:buNone/>
            </a:pPr>
            <a:r>
              <a:rPr lang="en-US" b="1" dirty="0">
                <a:latin typeface="Avenir Book" panose="02000503020000020003" pitchFamily="2" charset="0"/>
              </a:rPr>
              <a:t>How to test the causal question, and other outstanding issues.</a:t>
            </a:r>
          </a:p>
        </p:txBody>
      </p:sp>
      <p:sp>
        <p:nvSpPr>
          <p:cNvPr id="4" name="Slide Number Placeholder 3">
            <a:extLst>
              <a:ext uri="{FF2B5EF4-FFF2-40B4-BE49-F238E27FC236}">
                <a16:creationId xmlns:a16="http://schemas.microsoft.com/office/drawing/2014/main" id="{B1DC917A-93FE-0944-802F-B59FC3B9AC9B}"/>
              </a:ext>
            </a:extLst>
          </p:cNvPr>
          <p:cNvSpPr>
            <a:spLocks noGrp="1"/>
          </p:cNvSpPr>
          <p:nvPr>
            <p:ph type="sldNum" sz="quarter" idx="12"/>
          </p:nvPr>
        </p:nvSpPr>
        <p:spPr/>
        <p:txBody>
          <a:bodyPr/>
          <a:lstStyle/>
          <a:p>
            <a:fld id="{2F26DC62-A76D-AE47-AD5B-197159461ABB}" type="slidenum">
              <a:rPr lang="en-US" smtClean="0"/>
              <a:pPr/>
              <a:t>24</a:t>
            </a:fld>
            <a:endParaRPr lang="en-US" dirty="0"/>
          </a:p>
        </p:txBody>
      </p:sp>
    </p:spTree>
    <p:extLst>
      <p:ext uri="{BB962C8B-B14F-4D97-AF65-F5344CB8AC3E}">
        <p14:creationId xmlns:p14="http://schemas.microsoft.com/office/powerpoint/2010/main" val="94166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E6A7F-5E5D-A944-BD25-C46524CD3C7E}"/>
              </a:ext>
            </a:extLst>
          </p:cNvPr>
          <p:cNvSpPr>
            <a:spLocks noGrp="1"/>
          </p:cNvSpPr>
          <p:nvPr>
            <p:ph type="title"/>
          </p:nvPr>
        </p:nvSpPr>
        <p:spPr>
          <a:xfrm>
            <a:off x="732183" y="380349"/>
            <a:ext cx="10515600" cy="1325563"/>
          </a:xfrm>
        </p:spPr>
        <p:txBody>
          <a:bodyPr/>
          <a:lstStyle/>
          <a:p>
            <a:r>
              <a:rPr lang="en-US" dirty="0">
                <a:latin typeface="Avenir Book" panose="02000503020000020003" pitchFamily="2" charset="0"/>
              </a:rPr>
              <a:t>Is the link causal?</a:t>
            </a:r>
          </a:p>
        </p:txBody>
      </p:sp>
      <p:sp>
        <p:nvSpPr>
          <p:cNvPr id="3" name="Content Placeholder 2">
            <a:extLst>
              <a:ext uri="{FF2B5EF4-FFF2-40B4-BE49-F238E27FC236}">
                <a16:creationId xmlns:a16="http://schemas.microsoft.com/office/drawing/2014/main" id="{33093608-FCC3-5F4F-92D3-5A7D036EA0A7}"/>
              </a:ext>
            </a:extLst>
          </p:cNvPr>
          <p:cNvSpPr>
            <a:spLocks noGrp="1"/>
          </p:cNvSpPr>
          <p:nvPr>
            <p:ph idx="1"/>
          </p:nvPr>
        </p:nvSpPr>
        <p:spPr>
          <a:xfrm>
            <a:off x="732183" y="2468721"/>
            <a:ext cx="11244187" cy="4351338"/>
          </a:xfrm>
        </p:spPr>
        <p:txBody>
          <a:bodyPr/>
          <a:lstStyle/>
          <a:p>
            <a:r>
              <a:rPr lang="en-US" dirty="0">
                <a:latin typeface="Avenir Book" panose="02000503020000020003" pitchFamily="2" charset="0"/>
              </a:rPr>
              <a:t>All the evidence I’ve presented so far is correlational</a:t>
            </a:r>
          </a:p>
          <a:p>
            <a:r>
              <a:rPr lang="en-US" dirty="0">
                <a:latin typeface="Avenir Book" panose="02000503020000020003" pitchFamily="2" charset="0"/>
              </a:rPr>
              <a:t>Likely bi-directional</a:t>
            </a:r>
          </a:p>
          <a:p>
            <a:r>
              <a:rPr lang="en-US" dirty="0">
                <a:latin typeface="Avenir Book" panose="02000503020000020003" pitchFamily="2" charset="0"/>
              </a:rPr>
              <a:t>What kind of evidence might we bring to bear on this?</a:t>
            </a:r>
          </a:p>
          <a:p>
            <a:pPr lvl="1"/>
            <a:r>
              <a:rPr lang="en-US" b="1" dirty="0">
                <a:latin typeface="Avenir Book" panose="02000503020000020003" pitchFamily="2" charset="0"/>
              </a:rPr>
              <a:t>Longitudinal analyses:</a:t>
            </a:r>
            <a:r>
              <a:rPr lang="en-US" dirty="0">
                <a:latin typeface="Avenir Book" panose="02000503020000020003" pitchFamily="2" charset="0"/>
              </a:rPr>
              <a:t> e.g., testing whether changes in language statistics predict or follow changes in measured implicit associations </a:t>
            </a:r>
            <a:r>
              <a:rPr lang="en-US" sz="2000" dirty="0">
                <a:latin typeface="Avenir Book" panose="02000503020000020003" pitchFamily="2" charset="0"/>
              </a:rPr>
              <a:t>(Greenwald, 2017; Charlesworth &amp; </a:t>
            </a:r>
            <a:r>
              <a:rPr lang="en-US" sz="2000" dirty="0" err="1">
                <a:latin typeface="Avenir Book" panose="02000503020000020003" pitchFamily="2" charset="0"/>
              </a:rPr>
              <a:t>Banaji</a:t>
            </a:r>
            <a:r>
              <a:rPr lang="en-US" sz="2000" dirty="0">
                <a:latin typeface="Avenir Book" panose="02000503020000020003" pitchFamily="2" charset="0"/>
              </a:rPr>
              <a:t>, 2019)</a:t>
            </a:r>
            <a:endParaRPr lang="en-US" dirty="0">
              <a:latin typeface="Avenir Book" panose="02000503020000020003" pitchFamily="2" charset="0"/>
            </a:endParaRPr>
          </a:p>
          <a:p>
            <a:pPr lvl="1"/>
            <a:r>
              <a:rPr lang="en-US" b="1" dirty="0">
                <a:latin typeface="Avenir Book" panose="02000503020000020003" pitchFamily="2" charset="0"/>
              </a:rPr>
              <a:t>Quasi-experimental tests:</a:t>
            </a:r>
            <a:r>
              <a:rPr lang="en-US" dirty="0">
                <a:latin typeface="Avenir Book" panose="02000503020000020003" pitchFamily="2" charset="0"/>
              </a:rPr>
              <a:t> e.g., measuring implicit associations in bilinguals using stimuli in languages that embed different linguistic associations</a:t>
            </a:r>
          </a:p>
          <a:p>
            <a:pPr lvl="1"/>
            <a:r>
              <a:rPr lang="en-US" b="1" dirty="0">
                <a:latin typeface="Avenir Book" panose="02000503020000020003" pitchFamily="2" charset="0"/>
              </a:rPr>
              <a:t>Experimental designs: </a:t>
            </a:r>
            <a:r>
              <a:rPr lang="en-US" dirty="0">
                <a:latin typeface="Avenir Book" panose="02000503020000020003" pitchFamily="2" charset="0"/>
              </a:rPr>
              <a:t>measure the effect of manipulating language statistics on people’s implicit associations.</a:t>
            </a:r>
          </a:p>
          <a:p>
            <a:endParaRPr lang="en-US" dirty="0"/>
          </a:p>
          <a:p>
            <a:pPr lvl="1"/>
            <a:endParaRPr lang="en-US" dirty="0"/>
          </a:p>
          <a:p>
            <a:pPr lvl="1"/>
            <a:endParaRPr lang="en-US" dirty="0">
              <a:latin typeface="Avenir Book" panose="02000503020000020003" pitchFamily="2" charset="0"/>
            </a:endParaRPr>
          </a:p>
          <a:p>
            <a:endParaRPr lang="en-US" dirty="0"/>
          </a:p>
        </p:txBody>
      </p:sp>
      <p:sp>
        <p:nvSpPr>
          <p:cNvPr id="4" name="Slide Number Placeholder 3">
            <a:extLst>
              <a:ext uri="{FF2B5EF4-FFF2-40B4-BE49-F238E27FC236}">
                <a16:creationId xmlns:a16="http://schemas.microsoft.com/office/drawing/2014/main" id="{EF4C35D3-9118-864A-807E-B490DFF7B36C}"/>
              </a:ext>
            </a:extLst>
          </p:cNvPr>
          <p:cNvSpPr>
            <a:spLocks noGrp="1"/>
          </p:cNvSpPr>
          <p:nvPr>
            <p:ph type="sldNum" sz="quarter" idx="12"/>
          </p:nvPr>
        </p:nvSpPr>
        <p:spPr/>
        <p:txBody>
          <a:bodyPr/>
          <a:lstStyle/>
          <a:p>
            <a:fld id="{2F26DC62-A76D-AE47-AD5B-197159461ABB}" type="slidenum">
              <a:rPr lang="en-US" smtClean="0"/>
              <a:pPr/>
              <a:t>25</a:t>
            </a:fld>
            <a:endParaRPr lang="en-US" dirty="0"/>
          </a:p>
        </p:txBody>
      </p:sp>
      <p:sp>
        <p:nvSpPr>
          <p:cNvPr id="5" name="TextBox 4">
            <a:extLst>
              <a:ext uri="{FF2B5EF4-FFF2-40B4-BE49-F238E27FC236}">
                <a16:creationId xmlns:a16="http://schemas.microsoft.com/office/drawing/2014/main" id="{95299259-0F9C-5049-9998-DA990FDBD653}"/>
              </a:ext>
            </a:extLst>
          </p:cNvPr>
          <p:cNvSpPr txBox="1"/>
          <p:nvPr/>
        </p:nvSpPr>
        <p:spPr>
          <a:xfrm>
            <a:off x="732183" y="1683028"/>
            <a:ext cx="7794506" cy="400110"/>
          </a:xfrm>
          <a:prstGeom prst="rect">
            <a:avLst/>
          </a:prstGeom>
          <a:noFill/>
        </p:spPr>
        <p:txBody>
          <a:bodyPr wrap="none" rtlCol="0">
            <a:spAutoFit/>
          </a:bodyPr>
          <a:lstStyle/>
          <a:p>
            <a:r>
              <a:rPr lang="en-US" sz="2000" b="1" dirty="0">
                <a:solidFill>
                  <a:srgbClr val="FF0000"/>
                </a:solidFill>
                <a:latin typeface="Avenir Book" panose="02000503020000020003" pitchFamily="2" charset="0"/>
              </a:rPr>
              <a:t>Distributional statistics                              Human representations</a:t>
            </a:r>
          </a:p>
        </p:txBody>
      </p:sp>
      <p:cxnSp>
        <p:nvCxnSpPr>
          <p:cNvPr id="7" name="Straight Arrow Connector 6">
            <a:extLst>
              <a:ext uri="{FF2B5EF4-FFF2-40B4-BE49-F238E27FC236}">
                <a16:creationId xmlns:a16="http://schemas.microsoft.com/office/drawing/2014/main" id="{6FFC6295-8D42-B449-BF57-556F0E405A5C}"/>
              </a:ext>
            </a:extLst>
          </p:cNvPr>
          <p:cNvCxnSpPr>
            <a:cxnSpLocks/>
          </p:cNvCxnSpPr>
          <p:nvPr/>
        </p:nvCxnSpPr>
        <p:spPr>
          <a:xfrm>
            <a:off x="3511826" y="1883083"/>
            <a:ext cx="1669774" cy="0"/>
          </a:xfrm>
          <a:prstGeom prst="straightConnector1">
            <a:avLst/>
          </a:prstGeom>
          <a:ln w="50800">
            <a:solidFill>
              <a:srgbClr val="FF0000"/>
            </a:solidFill>
            <a:headEnd type="non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4383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bldLvl="3"/>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D29DA6-6605-9148-9EB9-CFDD98CF56BC}"/>
              </a:ext>
            </a:extLst>
          </p:cNvPr>
          <p:cNvSpPr>
            <a:spLocks noGrp="1"/>
          </p:cNvSpPr>
          <p:nvPr>
            <p:ph type="title"/>
          </p:nvPr>
        </p:nvSpPr>
        <p:spPr/>
        <p:txBody>
          <a:bodyPr/>
          <a:lstStyle/>
          <a:p>
            <a:r>
              <a:rPr lang="en-US" dirty="0">
                <a:latin typeface="Avenir Book" panose="02000503020000020003" pitchFamily="2" charset="0"/>
              </a:rPr>
              <a:t>Other outstanding questions</a:t>
            </a:r>
          </a:p>
        </p:txBody>
      </p:sp>
      <p:sp>
        <p:nvSpPr>
          <p:cNvPr id="3" name="Content Placeholder 2">
            <a:extLst>
              <a:ext uri="{FF2B5EF4-FFF2-40B4-BE49-F238E27FC236}">
                <a16:creationId xmlns:a16="http://schemas.microsoft.com/office/drawing/2014/main" id="{A9315845-692F-3B40-BA98-CA7A4AC3114E}"/>
              </a:ext>
            </a:extLst>
          </p:cNvPr>
          <p:cNvSpPr>
            <a:spLocks noGrp="1"/>
          </p:cNvSpPr>
          <p:nvPr>
            <p:ph idx="1"/>
          </p:nvPr>
        </p:nvSpPr>
        <p:spPr>
          <a:xfrm>
            <a:off x="838200" y="1825625"/>
            <a:ext cx="8544339" cy="4975596"/>
          </a:xfrm>
        </p:spPr>
        <p:txBody>
          <a:bodyPr>
            <a:normAutofit lnSpcReduction="10000"/>
          </a:bodyPr>
          <a:lstStyle/>
          <a:p>
            <a:pPr marL="514350" indent="-514350">
              <a:buFont typeface="+mj-lt"/>
              <a:buAutoNum type="arabicPeriod"/>
            </a:pPr>
            <a:r>
              <a:rPr lang="en-US" dirty="0">
                <a:latin typeface="Avenir Book" panose="02000503020000020003" pitchFamily="2" charset="0"/>
              </a:rPr>
              <a:t>How does distributional learning from language compare/interact with other routes of learning?</a:t>
            </a:r>
          </a:p>
          <a:p>
            <a:pPr lvl="1"/>
            <a:r>
              <a:rPr lang="en-US" dirty="0">
                <a:latin typeface="Avenir Book" panose="02000503020000020003" pitchFamily="2" charset="0"/>
              </a:rPr>
              <a:t>Observational learning</a:t>
            </a:r>
          </a:p>
          <a:p>
            <a:pPr lvl="1"/>
            <a:r>
              <a:rPr lang="en-US" dirty="0">
                <a:latin typeface="Avenir Book" panose="02000503020000020003" pitchFamily="2" charset="0"/>
              </a:rPr>
              <a:t>Explicit teaching, etc.</a:t>
            </a:r>
          </a:p>
          <a:p>
            <a:pPr lvl="1"/>
            <a:endParaRPr lang="en-US" dirty="0">
              <a:latin typeface="Avenir Book" panose="02000503020000020003" pitchFamily="2" charset="0"/>
            </a:endParaRPr>
          </a:p>
          <a:p>
            <a:pPr marL="514350" indent="-514350">
              <a:buFont typeface="+mj-lt"/>
              <a:buAutoNum type="arabicPeriod"/>
            </a:pPr>
            <a:r>
              <a:rPr lang="en-US" dirty="0">
                <a:latin typeface="Avenir Book" panose="02000503020000020003" pitchFamily="2" charset="0"/>
              </a:rPr>
              <a:t>Does the </a:t>
            </a:r>
            <a:r>
              <a:rPr lang="en-US" i="1" dirty="0">
                <a:latin typeface="Avenir Book" panose="02000503020000020003" pitchFamily="2" charset="0"/>
              </a:rPr>
              <a:t>source</a:t>
            </a:r>
            <a:r>
              <a:rPr lang="en-US" dirty="0">
                <a:latin typeface="Avenir Book" panose="02000503020000020003" pitchFamily="2" charset="0"/>
              </a:rPr>
              <a:t> of the language matter? </a:t>
            </a:r>
            <a:r>
              <a:rPr lang="en-US" sz="2000" dirty="0">
                <a:latin typeface="Avenir Book" panose="02000503020000020003" pitchFamily="2" charset="0"/>
              </a:rPr>
              <a:t>(Xu &amp; Tenenbaum, 2007)</a:t>
            </a:r>
          </a:p>
          <a:p>
            <a:pPr lvl="1"/>
            <a:r>
              <a:rPr lang="en-US" dirty="0">
                <a:latin typeface="Avenir Book" panose="02000503020000020003" pitchFamily="2" charset="0"/>
              </a:rPr>
              <a:t>Make stronger inferences about information when its from a knowledgeable source (“strongly sampled”)</a:t>
            </a:r>
          </a:p>
          <a:p>
            <a:pPr lvl="1"/>
            <a:r>
              <a:rPr lang="en-US" dirty="0">
                <a:latin typeface="Avenir Book" panose="02000503020000020003" pitchFamily="2" charset="0"/>
              </a:rPr>
              <a:t>Does speech from respected source vs. overheard speech matter for distributional learning? Or speech from an ingroup vs. outgroup member?</a:t>
            </a:r>
          </a:p>
          <a:p>
            <a:pPr lvl="1"/>
            <a:r>
              <a:rPr lang="en-US" dirty="0">
                <a:latin typeface="Avenir Book" panose="02000503020000020003" pitchFamily="2" charset="0"/>
              </a:rPr>
              <a:t>Or, is it purely bottom-up associative learning?</a:t>
            </a:r>
          </a:p>
        </p:txBody>
      </p:sp>
      <p:sp>
        <p:nvSpPr>
          <p:cNvPr id="4" name="Slide Number Placeholder 3">
            <a:extLst>
              <a:ext uri="{FF2B5EF4-FFF2-40B4-BE49-F238E27FC236}">
                <a16:creationId xmlns:a16="http://schemas.microsoft.com/office/drawing/2014/main" id="{BC585443-FDD5-CB47-975D-881F2C625370}"/>
              </a:ext>
            </a:extLst>
          </p:cNvPr>
          <p:cNvSpPr>
            <a:spLocks noGrp="1"/>
          </p:cNvSpPr>
          <p:nvPr>
            <p:ph type="sldNum" sz="quarter" idx="12"/>
          </p:nvPr>
        </p:nvSpPr>
        <p:spPr/>
        <p:txBody>
          <a:bodyPr/>
          <a:lstStyle/>
          <a:p>
            <a:fld id="{2F26DC62-A76D-AE47-AD5B-197159461ABB}" type="slidenum">
              <a:rPr lang="en-US" smtClean="0"/>
              <a:pPr/>
              <a:t>26</a:t>
            </a:fld>
            <a:endParaRPr lang="en-US" dirty="0"/>
          </a:p>
        </p:txBody>
      </p:sp>
      <p:pic>
        <p:nvPicPr>
          <p:cNvPr id="5" name="Picture 4">
            <a:extLst>
              <a:ext uri="{FF2B5EF4-FFF2-40B4-BE49-F238E27FC236}">
                <a16:creationId xmlns:a16="http://schemas.microsoft.com/office/drawing/2014/main" id="{A5CC6C4A-6919-8446-A4CF-A65388845B5B}"/>
              </a:ext>
            </a:extLst>
          </p:cNvPr>
          <p:cNvPicPr>
            <a:picLocks noChangeAspect="1"/>
          </p:cNvPicPr>
          <p:nvPr/>
        </p:nvPicPr>
        <p:blipFill>
          <a:blip r:embed="rId3"/>
          <a:stretch>
            <a:fillRect/>
          </a:stretch>
        </p:blipFill>
        <p:spPr>
          <a:xfrm>
            <a:off x="10730666" y="3862849"/>
            <a:ext cx="1024883" cy="1752876"/>
          </a:xfrm>
          <a:prstGeom prst="rect">
            <a:avLst/>
          </a:prstGeom>
        </p:spPr>
      </p:pic>
      <p:pic>
        <p:nvPicPr>
          <p:cNvPr id="6" name="Picture 5">
            <a:extLst>
              <a:ext uri="{FF2B5EF4-FFF2-40B4-BE49-F238E27FC236}">
                <a16:creationId xmlns:a16="http://schemas.microsoft.com/office/drawing/2014/main" id="{9758FE53-B506-F24F-A245-8C9FE5A698C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7493" b="91947" l="10000" r="90000">
                        <a14:foregroundMark x1="50341" y1="36345" x2="50341" y2="36345"/>
                        <a14:foregroundMark x1="50909" y1="7563" x2="50909" y2="7563"/>
                        <a14:foregroundMark x1="49318" y1="37325" x2="49318" y2="37325"/>
                        <a14:foregroundMark x1="50341" y1="36695" x2="50341" y2="38445"/>
                        <a14:foregroundMark x1="45000" y1="91947" x2="45000" y2="91947"/>
                      </a14:backgroundRemoval>
                    </a14:imgEffect>
                  </a14:imgLayer>
                </a14:imgProps>
              </a:ext>
            </a:extLst>
          </a:blip>
          <a:stretch>
            <a:fillRect/>
          </a:stretch>
        </p:blipFill>
        <p:spPr>
          <a:xfrm>
            <a:off x="9380291" y="3811290"/>
            <a:ext cx="1143750" cy="1855994"/>
          </a:xfrm>
          <a:prstGeom prst="rect">
            <a:avLst/>
          </a:prstGeom>
        </p:spPr>
      </p:pic>
    </p:spTree>
    <p:extLst>
      <p:ext uri="{BB962C8B-B14F-4D97-AF65-F5344CB8AC3E}">
        <p14:creationId xmlns:p14="http://schemas.microsoft.com/office/powerpoint/2010/main" val="4187342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2"/>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B04CA7-57BA-3945-B26C-5257002C893A}"/>
              </a:ext>
            </a:extLst>
          </p:cNvPr>
          <p:cNvSpPr>
            <a:spLocks noGrp="1"/>
          </p:cNvSpPr>
          <p:nvPr>
            <p:ph type="title"/>
          </p:nvPr>
        </p:nvSpPr>
        <p:spPr/>
        <p:txBody>
          <a:bodyPr/>
          <a:lstStyle/>
          <a:p>
            <a:r>
              <a:rPr lang="en-US" dirty="0">
                <a:latin typeface="Avenir Book" panose="02000503020000020003" pitchFamily="2" charset="0"/>
              </a:rPr>
              <a:t>Other outstanding questions</a:t>
            </a:r>
          </a:p>
        </p:txBody>
      </p:sp>
      <p:sp>
        <p:nvSpPr>
          <p:cNvPr id="3" name="Content Placeholder 2">
            <a:extLst>
              <a:ext uri="{FF2B5EF4-FFF2-40B4-BE49-F238E27FC236}">
                <a16:creationId xmlns:a16="http://schemas.microsoft.com/office/drawing/2014/main" id="{C1C4C5D3-C627-AC48-A9EF-758B319A474D}"/>
              </a:ext>
            </a:extLst>
          </p:cNvPr>
          <p:cNvSpPr>
            <a:spLocks noGrp="1"/>
          </p:cNvSpPr>
          <p:nvPr>
            <p:ph idx="1"/>
          </p:nvPr>
        </p:nvSpPr>
        <p:spPr>
          <a:xfrm>
            <a:off x="838200" y="1825625"/>
            <a:ext cx="8550689" cy="4351338"/>
          </a:xfrm>
        </p:spPr>
        <p:txBody>
          <a:bodyPr>
            <a:normAutofit fontScale="92500" lnSpcReduction="10000"/>
          </a:bodyPr>
          <a:lstStyle/>
          <a:p>
            <a:pPr marL="514350" lvl="0" indent="-514350">
              <a:buFont typeface="+mj-lt"/>
              <a:buAutoNum type="arabicPeriod" startAt="3"/>
            </a:pPr>
            <a:r>
              <a:rPr lang="en-US" dirty="0">
                <a:solidFill>
                  <a:prstClr val="black"/>
                </a:solidFill>
                <a:latin typeface="Avenir Book" panose="02000503020000020003" pitchFamily="2" charset="0"/>
              </a:rPr>
              <a:t>How does the pragmatic nature of language shape learning statistics?</a:t>
            </a:r>
          </a:p>
          <a:p>
            <a:pPr lvl="1"/>
            <a:r>
              <a:rPr lang="en-US" dirty="0">
                <a:solidFill>
                  <a:prstClr val="black"/>
                </a:solidFill>
                <a:latin typeface="Avenir Book" panose="02000503020000020003" pitchFamily="2" charset="0"/>
              </a:rPr>
              <a:t>Language tends to describe surprising facts – it’s not a veridical read out of the world. </a:t>
            </a:r>
          </a:p>
          <a:p>
            <a:pPr lvl="1"/>
            <a:r>
              <a:rPr lang="en-US" dirty="0">
                <a:solidFill>
                  <a:prstClr val="black"/>
                </a:solidFill>
                <a:latin typeface="Avenir Book" panose="02000503020000020003" pitchFamily="2" charset="0"/>
              </a:rPr>
              <a:t>More likely to say “Oh, look a blue banana!” than ”Oh, look a yellow banana!”</a:t>
            </a:r>
          </a:p>
          <a:p>
            <a:pPr marL="514350" lvl="0" indent="-514350">
              <a:buFont typeface="+mj-lt"/>
              <a:buAutoNum type="arabicPeriod" startAt="3"/>
            </a:pPr>
            <a:endParaRPr lang="en-US" dirty="0">
              <a:solidFill>
                <a:prstClr val="black"/>
              </a:solidFill>
              <a:latin typeface="Avenir Book" panose="02000503020000020003" pitchFamily="2" charset="0"/>
            </a:endParaRPr>
          </a:p>
          <a:p>
            <a:pPr marL="514350" lvl="0" indent="-514350">
              <a:buFont typeface="+mj-lt"/>
              <a:buAutoNum type="arabicPeriod" startAt="3"/>
            </a:pPr>
            <a:r>
              <a:rPr lang="en-US" dirty="0">
                <a:solidFill>
                  <a:prstClr val="black"/>
                </a:solidFill>
                <a:latin typeface="Avenir Book" panose="02000503020000020003" pitchFamily="2" charset="0"/>
              </a:rPr>
              <a:t>What kinds of meanings tend to be learned in this way? </a:t>
            </a:r>
          </a:p>
          <a:p>
            <a:pPr lvl="1"/>
            <a:r>
              <a:rPr lang="en-US" dirty="0">
                <a:solidFill>
                  <a:prstClr val="black"/>
                </a:solidFill>
                <a:latin typeface="Avenir Book" panose="02000503020000020003" pitchFamily="2" charset="0"/>
              </a:rPr>
              <a:t>Are “social” messages more or less amenable to being shaped from language statistics? </a:t>
            </a:r>
          </a:p>
          <a:p>
            <a:pPr lvl="1"/>
            <a:r>
              <a:rPr lang="en-US" dirty="0">
                <a:solidFill>
                  <a:prstClr val="black"/>
                </a:solidFill>
                <a:latin typeface="Avenir Book" panose="02000503020000020003" pitchFamily="2" charset="0"/>
              </a:rPr>
              <a:t>Why is some information poorly reflected in language?</a:t>
            </a:r>
          </a:p>
          <a:p>
            <a:pPr lvl="1"/>
            <a:endParaRPr lang="en-US" dirty="0">
              <a:solidFill>
                <a:prstClr val="black"/>
              </a:solidFill>
              <a:latin typeface="Avenir Book" panose="02000503020000020003" pitchFamily="2" charset="0"/>
            </a:endParaRPr>
          </a:p>
        </p:txBody>
      </p:sp>
      <p:sp>
        <p:nvSpPr>
          <p:cNvPr id="4" name="Slide Number Placeholder 3">
            <a:extLst>
              <a:ext uri="{FF2B5EF4-FFF2-40B4-BE49-F238E27FC236}">
                <a16:creationId xmlns:a16="http://schemas.microsoft.com/office/drawing/2014/main" id="{60CCBDA1-D27D-444A-A8EF-04B6C6944A2C}"/>
              </a:ext>
            </a:extLst>
          </p:cNvPr>
          <p:cNvSpPr>
            <a:spLocks noGrp="1"/>
          </p:cNvSpPr>
          <p:nvPr>
            <p:ph type="sldNum" sz="quarter" idx="12"/>
          </p:nvPr>
        </p:nvSpPr>
        <p:spPr/>
        <p:txBody>
          <a:bodyPr/>
          <a:lstStyle/>
          <a:p>
            <a:fld id="{2F26DC62-A76D-AE47-AD5B-197159461ABB}" type="slidenum">
              <a:rPr lang="en-US" smtClean="0"/>
              <a:pPr/>
              <a:t>27</a:t>
            </a:fld>
            <a:endParaRPr lang="en-US" dirty="0"/>
          </a:p>
        </p:txBody>
      </p:sp>
      <p:pic>
        <p:nvPicPr>
          <p:cNvPr id="5" name="Picture 4">
            <a:extLst>
              <a:ext uri="{FF2B5EF4-FFF2-40B4-BE49-F238E27FC236}">
                <a16:creationId xmlns:a16="http://schemas.microsoft.com/office/drawing/2014/main" id="{D1D6DEAB-6EB2-7C4F-9A77-876309FC38FD}"/>
              </a:ext>
            </a:extLst>
          </p:cNvPr>
          <p:cNvPicPr>
            <a:picLocks noChangeAspect="1"/>
          </p:cNvPicPr>
          <p:nvPr/>
        </p:nvPicPr>
        <p:blipFill>
          <a:blip r:embed="rId3"/>
          <a:stretch>
            <a:fillRect/>
          </a:stretch>
        </p:blipFill>
        <p:spPr>
          <a:xfrm>
            <a:off x="9696720" y="2945792"/>
            <a:ext cx="1816100" cy="1117600"/>
          </a:xfrm>
          <a:prstGeom prst="rect">
            <a:avLst/>
          </a:prstGeom>
        </p:spPr>
      </p:pic>
      <p:pic>
        <p:nvPicPr>
          <p:cNvPr id="6" name="Content Placeholder 4">
            <a:extLst>
              <a:ext uri="{FF2B5EF4-FFF2-40B4-BE49-F238E27FC236}">
                <a16:creationId xmlns:a16="http://schemas.microsoft.com/office/drawing/2014/main" id="{011F3BF8-72ED-364B-A43E-42A9200F1B45}"/>
              </a:ext>
            </a:extLst>
          </p:cNvPr>
          <p:cNvPicPr>
            <a:picLocks noChangeAspect="1"/>
          </p:cNvPicPr>
          <p:nvPr/>
        </p:nvPicPr>
        <p:blipFill rotWithShape="1">
          <a:blip r:embed="rId4"/>
          <a:srcRect r="33432" b="56702"/>
          <a:stretch/>
        </p:blipFill>
        <p:spPr>
          <a:xfrm>
            <a:off x="9700615" y="5619475"/>
            <a:ext cx="2275755" cy="1114975"/>
          </a:xfrm>
          <a:prstGeom prst="rect">
            <a:avLst/>
          </a:prstGeom>
        </p:spPr>
      </p:pic>
    </p:spTree>
    <p:extLst>
      <p:ext uri="{BB962C8B-B14F-4D97-AF65-F5344CB8AC3E}">
        <p14:creationId xmlns:p14="http://schemas.microsoft.com/office/powerpoint/2010/main" val="2811040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bldLvl="4"/>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1048502" y="367058"/>
            <a:ext cx="11745783" cy="1470025"/>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b="1" dirty="0">
                <a:latin typeface="Avenir Book" charset="0"/>
                <a:ea typeface="Avenir Book" charset="0"/>
                <a:cs typeface="Avenir Book" charset="0"/>
              </a:rPr>
              <a:t>Thanks!</a:t>
            </a:r>
          </a:p>
        </p:txBody>
      </p:sp>
      <p:sp>
        <p:nvSpPr>
          <p:cNvPr id="5" name="Subtitle 2"/>
          <p:cNvSpPr txBox="1">
            <a:spLocks/>
          </p:cNvSpPr>
          <p:nvPr/>
        </p:nvSpPr>
        <p:spPr>
          <a:xfrm>
            <a:off x="1684466" y="4362855"/>
            <a:ext cx="8827228" cy="289330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Avenir Book"/>
                <a:ea typeface="+mn-ea"/>
                <a:cs typeface="Avenir Book"/>
              </a:defRPr>
            </a:lvl1pPr>
            <a:lvl2pPr marL="457200" indent="0" algn="ctr" defTabSz="457200" rtl="0" eaLnBrk="1" latinLnBrk="0" hangingPunct="1">
              <a:spcBef>
                <a:spcPct val="20000"/>
              </a:spcBef>
              <a:buFont typeface="Arial"/>
              <a:buNone/>
              <a:defRPr sz="2800" kern="1200">
                <a:solidFill>
                  <a:schemeClr val="tx1">
                    <a:tint val="75000"/>
                  </a:schemeClr>
                </a:solidFill>
                <a:latin typeface="Avenir Book"/>
                <a:ea typeface="+mn-ea"/>
                <a:cs typeface="Avenir Book"/>
              </a:defRPr>
            </a:lvl2pPr>
            <a:lvl3pPr marL="914400" indent="0" algn="ctr" defTabSz="457200" rtl="0" eaLnBrk="1" latinLnBrk="0" hangingPunct="1">
              <a:spcBef>
                <a:spcPct val="20000"/>
              </a:spcBef>
              <a:buFont typeface="Arial"/>
              <a:buNone/>
              <a:defRPr sz="2400" kern="1200">
                <a:solidFill>
                  <a:schemeClr val="tx1">
                    <a:tint val="75000"/>
                  </a:schemeClr>
                </a:solidFill>
                <a:latin typeface="Avenir Book"/>
                <a:ea typeface="+mn-ea"/>
                <a:cs typeface="Avenir Book"/>
              </a:defRPr>
            </a:lvl3pPr>
            <a:lvl4pPr marL="1371600" indent="0" algn="ctr" defTabSz="457200" rtl="0" eaLnBrk="1" latinLnBrk="0" hangingPunct="1">
              <a:spcBef>
                <a:spcPct val="20000"/>
              </a:spcBef>
              <a:buFont typeface="Arial"/>
              <a:buNone/>
              <a:defRPr sz="2000" kern="1200">
                <a:solidFill>
                  <a:schemeClr val="tx1">
                    <a:tint val="75000"/>
                  </a:schemeClr>
                </a:solidFill>
                <a:latin typeface="Avenir Book"/>
                <a:ea typeface="+mn-ea"/>
                <a:cs typeface="Avenir Book"/>
              </a:defRPr>
            </a:lvl4pPr>
            <a:lvl5pPr marL="1828800" indent="0" algn="ctr" defTabSz="457200" rtl="0" eaLnBrk="1" latinLnBrk="0" hangingPunct="1">
              <a:spcBef>
                <a:spcPct val="20000"/>
              </a:spcBef>
              <a:buFont typeface="Arial"/>
              <a:buNone/>
              <a:defRPr sz="2000" kern="1200">
                <a:solidFill>
                  <a:schemeClr val="tx1">
                    <a:tint val="75000"/>
                  </a:schemeClr>
                </a:solidFill>
                <a:latin typeface="Avenir Book"/>
                <a:ea typeface="+mn-ea"/>
                <a:cs typeface="Avenir Book"/>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sz="2400" i="1" dirty="0">
              <a:solidFill>
                <a:schemeClr val="tx1"/>
              </a:solidFill>
            </a:endParaRPr>
          </a:p>
          <a:p>
            <a:endParaRPr lang="en-US" sz="2400" i="1" dirty="0">
              <a:solidFill>
                <a:schemeClr val="tx1"/>
              </a:solidFill>
            </a:endParaRPr>
          </a:p>
          <a:p>
            <a:endParaRPr lang="en-US" sz="2400" i="1" dirty="0">
              <a:solidFill>
                <a:schemeClr val="tx1"/>
              </a:solidFill>
            </a:endParaRPr>
          </a:p>
        </p:txBody>
      </p:sp>
      <p:sp>
        <p:nvSpPr>
          <p:cNvPr id="11" name="Title 1"/>
          <p:cNvSpPr txBox="1">
            <a:spLocks/>
          </p:cNvSpPr>
          <p:nvPr/>
        </p:nvSpPr>
        <p:spPr>
          <a:xfrm>
            <a:off x="2467756" y="1729613"/>
            <a:ext cx="3620836" cy="1570116"/>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2500" dirty="0">
              <a:latin typeface="Avenir Book" charset="0"/>
              <a:ea typeface="Avenir Book" charset="0"/>
              <a:cs typeface="Avenir Book" charset="0"/>
            </a:endParaRPr>
          </a:p>
          <a:p>
            <a:pPr algn="l"/>
            <a:r>
              <a:rPr lang="en-US" sz="2500" dirty="0">
                <a:latin typeface="Avenir Book" charset="0"/>
                <a:ea typeface="Avenir Book" charset="0"/>
                <a:cs typeface="Avenir Book" charset="0"/>
              </a:rPr>
              <a:t>Gary </a:t>
            </a:r>
            <a:r>
              <a:rPr lang="en-US" sz="2500" dirty="0" err="1">
                <a:latin typeface="Avenir Book" charset="0"/>
                <a:ea typeface="Avenir Book" charset="0"/>
                <a:cs typeface="Avenir Book" charset="0"/>
              </a:rPr>
              <a:t>Lupyan</a:t>
            </a:r>
            <a:endParaRPr lang="en-US" sz="2500" dirty="0">
              <a:latin typeface="Avenir Book" charset="0"/>
              <a:ea typeface="Avenir Book" charset="0"/>
              <a:cs typeface="Avenir Book" charset="0"/>
            </a:endParaRPr>
          </a:p>
          <a:p>
            <a:pPr algn="l"/>
            <a:r>
              <a:rPr lang="en-US" sz="2000" dirty="0">
                <a:latin typeface="Avenir Book" charset="0"/>
                <a:ea typeface="Avenir Book" charset="0"/>
                <a:cs typeface="Avenir Book" charset="0"/>
              </a:rPr>
              <a:t>(U. of Wisconsin-Madison)</a:t>
            </a:r>
          </a:p>
          <a:p>
            <a:pPr algn="l"/>
            <a:endParaRPr lang="en-US" sz="2500" dirty="0">
              <a:latin typeface="Avenir Book" charset="0"/>
              <a:ea typeface="Avenir Book" charset="0"/>
              <a:cs typeface="Avenir Book" charset="0"/>
            </a:endParaRPr>
          </a:p>
          <a:p>
            <a:pPr algn="l"/>
            <a:endParaRPr lang="en-US" sz="2500" dirty="0">
              <a:latin typeface="Avenir Book" charset="0"/>
              <a:ea typeface="Avenir Book" charset="0"/>
              <a:cs typeface="Avenir Book" charset="0"/>
            </a:endParaRPr>
          </a:p>
        </p:txBody>
      </p:sp>
      <p:pic>
        <p:nvPicPr>
          <p:cNvPr id="12" name="Picture 11" descr="http://sapir.psych.wisc.edu/wp-content/uploads/2016/05/lupyan_2015_sm-253x300.jpg"/>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l="6756" b="20908"/>
          <a:stretch/>
        </p:blipFill>
        <p:spPr bwMode="auto">
          <a:xfrm>
            <a:off x="1138765" y="1929920"/>
            <a:ext cx="914400" cy="91971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p:cNvPicPr>
            <a:picLocks noChangeAspect="1"/>
          </p:cNvPicPr>
          <p:nvPr/>
        </p:nvPicPr>
        <p:blipFill rotWithShape="1">
          <a:blip r:embed="rId5">
            <a:extLst>
              <a:ext uri="{BEBA8EAE-BF5A-486C-A8C5-ECC9F3942E4B}">
                <a14:imgProps xmlns:a14="http://schemas.microsoft.com/office/drawing/2010/main">
                  <a14:imgLayer r:embed="rId6">
                    <a14:imgEffect>
                      <a14:colorTemperature colorTemp="4700"/>
                    </a14:imgEffect>
                    <a14:imgEffect>
                      <a14:saturation sat="0"/>
                    </a14:imgEffect>
                  </a14:imgLayer>
                </a14:imgProps>
              </a:ext>
            </a:extLst>
          </a:blip>
          <a:srcRect l="11869" t="2692"/>
          <a:stretch/>
        </p:blipFill>
        <p:spPr>
          <a:xfrm>
            <a:off x="1138765" y="3118252"/>
            <a:ext cx="914400" cy="908012"/>
          </a:xfrm>
          <a:prstGeom prst="rect">
            <a:avLst/>
          </a:prstGeom>
        </p:spPr>
      </p:pic>
      <p:pic>
        <p:nvPicPr>
          <p:cNvPr id="16" name="Picture 15"/>
          <p:cNvPicPr>
            <a:picLocks noChangeAspect="1"/>
          </p:cNvPicPr>
          <p:nvPr/>
        </p:nvPicPr>
        <p:blipFill rotWithShape="1">
          <a:blip r:embed="rId7">
            <a:grayscl/>
          </a:blip>
          <a:srcRect l="866" t="4703" r="576" b="14708"/>
          <a:stretch/>
        </p:blipFill>
        <p:spPr>
          <a:xfrm>
            <a:off x="6233249" y="1893998"/>
            <a:ext cx="914400" cy="933652"/>
          </a:xfrm>
          <a:prstGeom prst="rect">
            <a:avLst/>
          </a:prstGeom>
        </p:spPr>
      </p:pic>
      <p:sp>
        <p:nvSpPr>
          <p:cNvPr id="17" name="Title 1"/>
          <p:cNvSpPr txBox="1">
            <a:spLocks/>
          </p:cNvSpPr>
          <p:nvPr/>
        </p:nvSpPr>
        <p:spPr>
          <a:xfrm>
            <a:off x="2462022" y="3070996"/>
            <a:ext cx="3180448" cy="989455"/>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2500" dirty="0">
              <a:latin typeface="Avenir Book" charset="0"/>
              <a:ea typeface="Avenir Book" charset="0"/>
              <a:cs typeface="Avenir Book" charset="0"/>
            </a:endParaRPr>
          </a:p>
          <a:p>
            <a:pPr algn="l"/>
            <a:r>
              <a:rPr lang="en-US" sz="2700" dirty="0">
                <a:latin typeface="Avenir Book" charset="0"/>
                <a:ea typeface="Avenir Book" charset="0"/>
                <a:cs typeface="Avenir Book" charset="0"/>
              </a:rPr>
              <a:t>Mark Seidenberg </a:t>
            </a:r>
          </a:p>
          <a:p>
            <a:pPr algn="l"/>
            <a:r>
              <a:rPr lang="en-US" sz="2200" dirty="0">
                <a:latin typeface="Avenir Book" charset="0"/>
                <a:ea typeface="Avenir Book" charset="0"/>
                <a:cs typeface="Avenir Book" charset="0"/>
              </a:rPr>
              <a:t>(U. of Wisconsin-Madison)</a:t>
            </a:r>
          </a:p>
          <a:p>
            <a:pPr algn="l"/>
            <a:endParaRPr lang="en-US" sz="2500" dirty="0">
              <a:latin typeface="Avenir Book" charset="0"/>
              <a:ea typeface="Avenir Book" charset="0"/>
              <a:cs typeface="Avenir Book" charset="0"/>
            </a:endParaRPr>
          </a:p>
        </p:txBody>
      </p:sp>
      <p:sp>
        <p:nvSpPr>
          <p:cNvPr id="21" name="Title 1"/>
          <p:cNvSpPr txBox="1">
            <a:spLocks/>
          </p:cNvSpPr>
          <p:nvPr/>
        </p:nvSpPr>
        <p:spPr>
          <a:xfrm>
            <a:off x="7591370" y="1533962"/>
            <a:ext cx="4600630" cy="1377270"/>
          </a:xfrm>
          <a:prstGeom prst="rect">
            <a:avLst/>
          </a:prstGeom>
        </p:spPr>
        <p:txBody>
          <a:bodyPr vert="horz" lIns="91440" tIns="45720" rIns="91440" bIns="45720" rtlCol="0" anchor="ctr">
            <a:normAutofit fontScale="900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2700" dirty="0">
              <a:latin typeface="Avenir Book" charset="0"/>
              <a:ea typeface="Avenir Book" charset="0"/>
              <a:cs typeface="Avenir Book" charset="0"/>
            </a:endParaRPr>
          </a:p>
          <a:p>
            <a:pPr algn="l"/>
            <a:endParaRPr lang="en-US" sz="2700" dirty="0">
              <a:latin typeface="Avenir Book" charset="0"/>
              <a:ea typeface="Avenir Book" charset="0"/>
              <a:cs typeface="Avenir Book" charset="0"/>
            </a:endParaRPr>
          </a:p>
          <a:p>
            <a:pPr algn="l"/>
            <a:r>
              <a:rPr lang="en-US" sz="2700" dirty="0">
                <a:latin typeface="Avenir Book" charset="0"/>
                <a:ea typeface="Avenir Book" charset="0"/>
                <a:cs typeface="Avenir Book" charset="0"/>
              </a:rPr>
              <a:t>Matt Cooper-</a:t>
            </a:r>
            <a:r>
              <a:rPr lang="en-US" sz="2700" dirty="0" err="1">
                <a:latin typeface="Avenir Book" charset="0"/>
                <a:ea typeface="Avenir Book" charset="0"/>
                <a:cs typeface="Avenir Book" charset="0"/>
              </a:rPr>
              <a:t>Borkenhagen</a:t>
            </a:r>
            <a:r>
              <a:rPr lang="en-US" sz="2700" dirty="0">
                <a:latin typeface="Avenir Book" charset="0"/>
                <a:ea typeface="Avenir Book" charset="0"/>
                <a:cs typeface="Avenir Book" charset="0"/>
              </a:rPr>
              <a:t> </a:t>
            </a:r>
          </a:p>
          <a:p>
            <a:pPr algn="l"/>
            <a:r>
              <a:rPr lang="en-US" sz="2200" dirty="0">
                <a:latin typeface="Avenir Book" charset="0"/>
                <a:ea typeface="Avenir Book" charset="0"/>
                <a:cs typeface="Avenir Book" charset="0"/>
              </a:rPr>
              <a:t>(U. of Wisconsin-Madison)</a:t>
            </a:r>
          </a:p>
          <a:p>
            <a:pPr algn="l"/>
            <a:endParaRPr lang="en-US" sz="2800" b="1" dirty="0">
              <a:latin typeface="Avenir Book" charset="0"/>
              <a:ea typeface="Avenir Book" charset="0"/>
              <a:cs typeface="Avenir Book" charset="0"/>
            </a:endParaRPr>
          </a:p>
        </p:txBody>
      </p:sp>
      <p:pic>
        <p:nvPicPr>
          <p:cNvPr id="3" name="Picture 2">
            <a:extLst>
              <a:ext uri="{FF2B5EF4-FFF2-40B4-BE49-F238E27FC236}">
                <a16:creationId xmlns:a16="http://schemas.microsoft.com/office/drawing/2014/main" id="{89E5B486-B933-A847-B2C3-669B8BD632C8}"/>
              </a:ext>
            </a:extLst>
          </p:cNvPr>
          <p:cNvPicPr>
            <a:picLocks noChangeAspect="1"/>
          </p:cNvPicPr>
          <p:nvPr/>
        </p:nvPicPr>
        <p:blipFill rotWithShape="1">
          <a:blip r:embed="rId8">
            <a:grayscl/>
          </a:blip>
          <a:srcRect t="10096" r="130" b="7093"/>
          <a:stretch/>
        </p:blipFill>
        <p:spPr>
          <a:xfrm>
            <a:off x="6212181" y="3121061"/>
            <a:ext cx="898546" cy="914400"/>
          </a:xfrm>
          <a:prstGeom prst="rect">
            <a:avLst/>
          </a:prstGeom>
        </p:spPr>
      </p:pic>
      <p:sp>
        <p:nvSpPr>
          <p:cNvPr id="13" name="Title 1">
            <a:extLst>
              <a:ext uri="{FF2B5EF4-FFF2-40B4-BE49-F238E27FC236}">
                <a16:creationId xmlns:a16="http://schemas.microsoft.com/office/drawing/2014/main" id="{698F3F21-58C1-D64B-81BE-54B145DE7768}"/>
              </a:ext>
            </a:extLst>
          </p:cNvPr>
          <p:cNvSpPr txBox="1">
            <a:spLocks/>
          </p:cNvSpPr>
          <p:nvPr/>
        </p:nvSpPr>
        <p:spPr>
          <a:xfrm>
            <a:off x="7562652" y="2720111"/>
            <a:ext cx="4600630" cy="1377270"/>
          </a:xfrm>
          <a:prstGeom prst="rect">
            <a:avLst/>
          </a:prstGeom>
        </p:spPr>
        <p:txBody>
          <a:bodyPr vert="horz" lIns="91440" tIns="45720" rIns="91440" bIns="45720" rtlCol="0" anchor="ctr">
            <a:normAutofit fontScale="900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2700" dirty="0">
              <a:latin typeface="Avenir Book" charset="0"/>
              <a:ea typeface="Avenir Book" charset="0"/>
              <a:cs typeface="Avenir Book" charset="0"/>
            </a:endParaRPr>
          </a:p>
          <a:p>
            <a:pPr algn="l"/>
            <a:endParaRPr lang="en-US" sz="2700" dirty="0">
              <a:latin typeface="Avenir Book" charset="0"/>
              <a:ea typeface="Avenir Book" charset="0"/>
              <a:cs typeface="Avenir Book" charset="0"/>
            </a:endParaRPr>
          </a:p>
          <a:p>
            <a:pPr algn="l"/>
            <a:r>
              <a:rPr lang="en-US" sz="2700" dirty="0">
                <a:latin typeface="Avenir Book" charset="0"/>
                <a:ea typeface="Avenir Book" charset="0"/>
                <a:cs typeface="Avenir Book" charset="0"/>
              </a:rPr>
              <a:t>Martin </a:t>
            </a:r>
            <a:r>
              <a:rPr lang="en-US" sz="2700" dirty="0" err="1">
                <a:latin typeface="Avenir Book" charset="0"/>
                <a:ea typeface="Avenir Book" charset="0"/>
                <a:cs typeface="Avenir Book" charset="0"/>
              </a:rPr>
              <a:t>Zettersten</a:t>
            </a:r>
            <a:endParaRPr lang="en-US" sz="2700" dirty="0">
              <a:latin typeface="Avenir Book" charset="0"/>
              <a:ea typeface="Avenir Book" charset="0"/>
              <a:cs typeface="Avenir Book" charset="0"/>
            </a:endParaRPr>
          </a:p>
          <a:p>
            <a:pPr algn="l"/>
            <a:r>
              <a:rPr lang="en-US" sz="2200" dirty="0">
                <a:latin typeface="Avenir Book" charset="0"/>
                <a:ea typeface="Avenir Book" charset="0"/>
                <a:cs typeface="Avenir Book" charset="0"/>
              </a:rPr>
              <a:t>(U. of Wisconsin-Madison)</a:t>
            </a:r>
          </a:p>
          <a:p>
            <a:pPr algn="l"/>
            <a:endParaRPr lang="en-US" sz="2800" b="1" dirty="0">
              <a:latin typeface="Avenir Book" charset="0"/>
              <a:ea typeface="Avenir Book" charset="0"/>
              <a:cs typeface="Avenir Book" charset="0"/>
            </a:endParaRPr>
          </a:p>
        </p:txBody>
      </p:sp>
      <p:sp>
        <p:nvSpPr>
          <p:cNvPr id="4" name="TextBox 3">
            <a:extLst>
              <a:ext uri="{FF2B5EF4-FFF2-40B4-BE49-F238E27FC236}">
                <a16:creationId xmlns:a16="http://schemas.microsoft.com/office/drawing/2014/main" id="{262E78D0-7F44-8344-B79E-816E7BF82B15}"/>
              </a:ext>
            </a:extLst>
          </p:cNvPr>
          <p:cNvSpPr txBox="1"/>
          <p:nvPr/>
        </p:nvSpPr>
        <p:spPr>
          <a:xfrm>
            <a:off x="1050319" y="4453888"/>
            <a:ext cx="10365860" cy="2031325"/>
          </a:xfrm>
          <a:prstGeom prst="rect">
            <a:avLst/>
          </a:prstGeom>
          <a:noFill/>
        </p:spPr>
        <p:txBody>
          <a:bodyPr wrap="square" rtlCol="0">
            <a:spAutoFit/>
          </a:bodyPr>
          <a:lstStyle/>
          <a:p>
            <a:r>
              <a:rPr lang="en-US" sz="1500" u="sng" dirty="0">
                <a:latin typeface="Avenir Book" panose="02000503020000020003" pitchFamily="2" charset="0"/>
              </a:rPr>
              <a:t>Papers</a:t>
            </a:r>
            <a:r>
              <a:rPr lang="en-US" sz="1500" u="sng" dirty="0"/>
              <a:t>: </a:t>
            </a:r>
          </a:p>
          <a:p>
            <a:pPr indent="-457200"/>
            <a:r>
              <a:rPr lang="en-US" sz="1500" dirty="0">
                <a:latin typeface="Avenir Book" panose="02000503020000020003" pitchFamily="2" charset="0"/>
              </a:rPr>
              <a:t>Lewis, M., </a:t>
            </a:r>
            <a:r>
              <a:rPr lang="en-US" sz="1500" dirty="0" err="1">
                <a:latin typeface="Avenir Book" panose="02000503020000020003" pitchFamily="2" charset="0"/>
              </a:rPr>
              <a:t>Zettersten</a:t>
            </a:r>
            <a:r>
              <a:rPr lang="en-US" sz="1500" dirty="0">
                <a:latin typeface="Avenir Book" panose="02000503020000020003" pitchFamily="2" charset="0"/>
              </a:rPr>
              <a:t>, M. &amp; </a:t>
            </a:r>
            <a:r>
              <a:rPr lang="en-US" sz="1500" dirty="0" err="1">
                <a:latin typeface="Avenir Book" panose="02000503020000020003" pitchFamily="2" charset="0"/>
              </a:rPr>
              <a:t>Lupyan</a:t>
            </a:r>
            <a:r>
              <a:rPr lang="en-US" sz="1500" dirty="0">
                <a:latin typeface="Avenir Book" panose="02000503020000020003" pitchFamily="2" charset="0"/>
              </a:rPr>
              <a:t>, G. (2019). Distributional semantics as a source of visual knowledge: Commentary on 	Kim, Elli, and </a:t>
            </a:r>
            <a:r>
              <a:rPr lang="en-US" sz="1500" dirty="0" err="1">
                <a:latin typeface="Avenir Book" panose="02000503020000020003" pitchFamily="2" charset="0"/>
              </a:rPr>
              <a:t>Bedny</a:t>
            </a:r>
            <a:r>
              <a:rPr lang="en-US" sz="1500" dirty="0">
                <a:latin typeface="Avenir Book" panose="02000503020000020003" pitchFamily="2" charset="0"/>
              </a:rPr>
              <a:t> (2019). </a:t>
            </a:r>
            <a:r>
              <a:rPr lang="en-US" sz="1500" i="1" dirty="0">
                <a:latin typeface="Avenir Book" panose="02000503020000020003" pitchFamily="2" charset="0"/>
              </a:rPr>
              <a:t>PNAS</a:t>
            </a:r>
            <a:r>
              <a:rPr lang="en-US" sz="1500" dirty="0">
                <a:latin typeface="Avenir Book" panose="02000503020000020003" pitchFamily="2" charset="0"/>
              </a:rPr>
              <a:t>. </a:t>
            </a:r>
            <a:r>
              <a:rPr lang="en-US" sz="1500" dirty="0">
                <a:latin typeface="Avenir Book" panose="02000503020000020003" pitchFamily="2" charset="0"/>
                <a:hlinkClick r:id="rId9"/>
              </a:rPr>
              <a:t>https://psyarxiv.com/cau95/</a:t>
            </a:r>
            <a:endParaRPr lang="en-US" sz="1500" dirty="0">
              <a:latin typeface="Avenir Book" panose="02000503020000020003" pitchFamily="2" charset="0"/>
            </a:endParaRPr>
          </a:p>
          <a:p>
            <a:pPr indent="-457200"/>
            <a:r>
              <a:rPr lang="en-US" sz="1500" dirty="0">
                <a:latin typeface="Avenir Book" panose="02000503020000020003" pitchFamily="2" charset="0"/>
              </a:rPr>
              <a:t>Lewis, M. &amp; </a:t>
            </a:r>
            <a:r>
              <a:rPr lang="en-US" sz="1500" dirty="0" err="1">
                <a:latin typeface="Avenir Book" panose="02000503020000020003" pitchFamily="2" charset="0"/>
              </a:rPr>
              <a:t>Lupyan</a:t>
            </a:r>
            <a:r>
              <a:rPr lang="en-US" sz="1500" dirty="0">
                <a:latin typeface="Avenir Book" panose="02000503020000020003" pitchFamily="2" charset="0"/>
              </a:rPr>
              <a:t>, G. (in press). What are we learning from language? Gender stereotypes are reflected in the 	distributional structure of 25 languages. </a:t>
            </a:r>
            <a:r>
              <a:rPr lang="en-US" sz="1500" i="1" dirty="0">
                <a:latin typeface="Avenir Book" panose="02000503020000020003" pitchFamily="2" charset="0"/>
              </a:rPr>
              <a:t>Nature Human Behavior. </a:t>
            </a:r>
            <a:r>
              <a:rPr lang="en-US" sz="1500" dirty="0">
                <a:latin typeface="Avenir Book" panose="02000503020000020003" pitchFamily="2" charset="0"/>
                <a:hlinkClick r:id="rId10"/>
              </a:rPr>
              <a:t>https://psyarxiv.com/7qd3g</a:t>
            </a:r>
            <a:endParaRPr lang="en-US" sz="1500" i="1" dirty="0">
              <a:latin typeface="Avenir Book" panose="02000503020000020003" pitchFamily="2" charset="0"/>
            </a:endParaRPr>
          </a:p>
          <a:p>
            <a:pPr indent="-457200"/>
            <a:r>
              <a:rPr lang="en-US" sz="1500" dirty="0">
                <a:latin typeface="Avenir Book" panose="02000503020000020003" pitchFamily="2" charset="0"/>
              </a:rPr>
              <a:t>Lewis, M., Cooper </a:t>
            </a:r>
            <a:r>
              <a:rPr lang="en-US" sz="1500" dirty="0" err="1">
                <a:latin typeface="Avenir Book" panose="02000503020000020003" pitchFamily="2" charset="0"/>
              </a:rPr>
              <a:t>Borkenhagen</a:t>
            </a:r>
            <a:r>
              <a:rPr lang="en-US" sz="1500" dirty="0">
                <a:latin typeface="Avenir Book" panose="02000503020000020003" pitchFamily="2" charset="0"/>
              </a:rPr>
              <a:t>, M., Converse, E., </a:t>
            </a:r>
            <a:r>
              <a:rPr lang="en-US" sz="1500" dirty="0" err="1">
                <a:latin typeface="Avenir Book" panose="02000503020000020003" pitchFamily="2" charset="0"/>
              </a:rPr>
              <a:t>Lupyan</a:t>
            </a:r>
            <a:r>
              <a:rPr lang="en-US" sz="1500" dirty="0">
                <a:latin typeface="Avenir Book" panose="02000503020000020003" pitchFamily="2" charset="0"/>
              </a:rPr>
              <a:t>, G. and Seidenberg, M. S. (under review). What might books 	be teaching young children about gender? </a:t>
            </a:r>
            <a:r>
              <a:rPr lang="en-US" sz="1500" dirty="0">
                <a:latin typeface="Avenir Book" panose="02000503020000020003" pitchFamily="2" charset="0"/>
                <a:hlinkClick r:id="rId11"/>
              </a:rPr>
              <a:t>https://psyarxiv.com/ntgfe</a:t>
            </a:r>
            <a:endParaRPr lang="en-US" sz="1500" dirty="0">
              <a:latin typeface="Avenir Book" panose="02000503020000020003" pitchFamily="2" charset="0"/>
            </a:endParaRPr>
          </a:p>
          <a:p>
            <a:endParaRPr lang="en-US" dirty="0"/>
          </a:p>
        </p:txBody>
      </p:sp>
      <p:sp>
        <p:nvSpPr>
          <p:cNvPr id="18" name="Rectangle 17">
            <a:extLst>
              <a:ext uri="{FF2B5EF4-FFF2-40B4-BE49-F238E27FC236}">
                <a16:creationId xmlns:a16="http://schemas.microsoft.com/office/drawing/2014/main" id="{D02954F7-1C4A-744A-A74E-99B009416001}"/>
              </a:ext>
            </a:extLst>
          </p:cNvPr>
          <p:cNvSpPr/>
          <p:nvPr/>
        </p:nvSpPr>
        <p:spPr>
          <a:xfrm>
            <a:off x="129210" y="136525"/>
            <a:ext cx="11917016" cy="6584950"/>
          </a:xfrm>
          <a:prstGeom prst="rect">
            <a:avLst/>
          </a:prstGeom>
          <a:noFill/>
          <a:ln w="317500">
            <a:solidFill>
              <a:srgbClr val="FF0000">
                <a:alpha val="51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828651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4834533" y="5763992"/>
            <a:ext cx="6437376" cy="457200"/>
          </a:xfrm>
          <a:prstGeom prst="rect">
            <a:avLst/>
          </a:prstGeom>
          <a:solidFill>
            <a:srgbClr val="F1FA21">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852821" y="4854617"/>
            <a:ext cx="6419088" cy="438912"/>
          </a:xfrm>
          <a:prstGeom prst="rect">
            <a:avLst/>
          </a:prstGeom>
          <a:solidFill>
            <a:srgbClr val="F1FA21">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4834532" y="3022933"/>
            <a:ext cx="6421069" cy="438912"/>
          </a:xfrm>
          <a:prstGeom prst="rect">
            <a:avLst/>
          </a:prstGeom>
          <a:solidFill>
            <a:srgbClr val="92D05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0305" y="117884"/>
            <a:ext cx="10972800" cy="1143000"/>
          </a:xfrm>
        </p:spPr>
        <p:txBody>
          <a:bodyPr>
            <a:normAutofit/>
          </a:bodyPr>
          <a:lstStyle/>
          <a:p>
            <a:r>
              <a:rPr lang="en-US" sz="3600" dirty="0">
                <a:latin typeface="Avenir Book" charset="0"/>
                <a:ea typeface="Avenir Book" charset="0"/>
                <a:cs typeface="Avenir Book" charset="0"/>
              </a:rPr>
              <a:t>Semantic information from word co-occurrences</a:t>
            </a:r>
          </a:p>
        </p:txBody>
      </p:sp>
      <p:sp>
        <p:nvSpPr>
          <p:cNvPr id="3" name="Content Placeholder 2"/>
          <p:cNvSpPr>
            <a:spLocks noGrp="1"/>
          </p:cNvSpPr>
          <p:nvPr>
            <p:ph idx="1"/>
          </p:nvPr>
        </p:nvSpPr>
        <p:spPr>
          <a:xfrm>
            <a:off x="609600" y="1317339"/>
            <a:ext cx="10972800" cy="898070"/>
          </a:xfrm>
        </p:spPr>
        <p:txBody>
          <a:bodyPr>
            <a:normAutofit/>
          </a:bodyPr>
          <a:lstStyle/>
          <a:p>
            <a:pPr marL="0" indent="0">
              <a:buNone/>
            </a:pPr>
            <a:r>
              <a:rPr lang="en-US" sz="2400" b="1" dirty="0">
                <a:latin typeface="Avenir Book" charset="0"/>
                <a:ea typeface="Avenir Book" charset="0"/>
                <a:cs typeface="Avenir Book" charset="0"/>
              </a:rPr>
              <a:t>Distributional semantics</a:t>
            </a:r>
            <a:r>
              <a:rPr lang="en-US" sz="2400" dirty="0">
                <a:latin typeface="Avenir Book" charset="0"/>
                <a:ea typeface="Avenir Book" charset="0"/>
                <a:cs typeface="Avenir Book" charset="0"/>
              </a:rPr>
              <a:t>:  Semantic similarity between two words </a:t>
            </a:r>
            <a:r>
              <a:rPr lang="en-US" sz="2400" i="1" dirty="0">
                <a:latin typeface="Avenir Book" charset="0"/>
                <a:ea typeface="Avenir Book" charset="0"/>
                <a:cs typeface="Avenir Book" charset="0"/>
              </a:rPr>
              <a:t>A</a:t>
            </a:r>
            <a:r>
              <a:rPr lang="en-US" sz="2400" dirty="0">
                <a:latin typeface="Avenir Book" charset="0"/>
                <a:ea typeface="Avenir Book" charset="0"/>
                <a:cs typeface="Avenir Book" charset="0"/>
              </a:rPr>
              <a:t> and </a:t>
            </a:r>
            <a:r>
              <a:rPr lang="en-US" sz="2400" i="1" dirty="0">
                <a:latin typeface="Avenir Book" charset="0"/>
                <a:ea typeface="Avenir Book" charset="0"/>
                <a:cs typeface="Avenir Book" charset="0"/>
              </a:rPr>
              <a:t>B</a:t>
            </a:r>
            <a:r>
              <a:rPr lang="en-US" sz="2400" dirty="0">
                <a:latin typeface="Avenir Book" charset="0"/>
                <a:ea typeface="Avenir Book" charset="0"/>
                <a:cs typeface="Avenir Book" charset="0"/>
              </a:rPr>
              <a:t> is a function of the similarity of the linguistic contexts in which they appear.</a:t>
            </a:r>
          </a:p>
        </p:txBody>
      </p:sp>
      <p:sp>
        <p:nvSpPr>
          <p:cNvPr id="4" name="TextBox 3"/>
          <p:cNvSpPr txBox="1"/>
          <p:nvPr/>
        </p:nvSpPr>
        <p:spPr>
          <a:xfrm>
            <a:off x="609600" y="2677015"/>
            <a:ext cx="2231571" cy="1569660"/>
          </a:xfrm>
          <a:prstGeom prst="rect">
            <a:avLst/>
          </a:prstGeom>
          <a:noFill/>
        </p:spPr>
        <p:txBody>
          <a:bodyPr wrap="square" rtlCol="0">
            <a:spAutoFit/>
          </a:bodyPr>
          <a:lstStyle/>
          <a:p>
            <a:r>
              <a:rPr lang="en-US" sz="2400" i="1" dirty="0">
                <a:solidFill>
                  <a:srgbClr val="0432FF"/>
                </a:solidFill>
                <a:latin typeface="Menlo" charset="0"/>
                <a:ea typeface="Menlo" charset="0"/>
                <a:cs typeface="Menlo" charset="0"/>
              </a:rPr>
              <a:t>Sam ate the red apple near the red barn...</a:t>
            </a:r>
          </a:p>
        </p:txBody>
      </p:sp>
      <p:graphicFrame>
        <p:nvGraphicFramePr>
          <p:cNvPr id="6" name="Table 5"/>
          <p:cNvGraphicFramePr>
            <a:graphicFrameLocks noGrp="1"/>
          </p:cNvGraphicFramePr>
          <p:nvPr/>
        </p:nvGraphicFramePr>
        <p:xfrm>
          <a:off x="3390982" y="2563300"/>
          <a:ext cx="7870371" cy="3657600"/>
        </p:xfrm>
        <a:graphic>
          <a:graphicData uri="http://schemas.openxmlformats.org/drawingml/2006/table">
            <a:tbl>
              <a:tblPr firstRow="1" bandRow="1">
                <a:tableStyleId>{5940675A-B579-460E-94D1-54222C63F5DA}</a:tableStyleId>
              </a:tblPr>
              <a:tblGrid>
                <a:gridCol w="1468614">
                  <a:extLst>
                    <a:ext uri="{9D8B030D-6E8A-4147-A177-3AD203B41FA5}">
                      <a16:colId xmlns:a16="http://schemas.microsoft.com/office/drawing/2014/main" val="20000"/>
                    </a:ext>
                  </a:extLst>
                </a:gridCol>
                <a:gridCol w="889464">
                  <a:extLst>
                    <a:ext uri="{9D8B030D-6E8A-4147-A177-3AD203B41FA5}">
                      <a16:colId xmlns:a16="http://schemas.microsoft.com/office/drawing/2014/main" val="20001"/>
                    </a:ext>
                  </a:extLst>
                </a:gridCol>
                <a:gridCol w="750642">
                  <a:extLst>
                    <a:ext uri="{9D8B030D-6E8A-4147-A177-3AD203B41FA5}">
                      <a16:colId xmlns:a16="http://schemas.microsoft.com/office/drawing/2014/main" val="20002"/>
                    </a:ext>
                  </a:extLst>
                </a:gridCol>
                <a:gridCol w="815580">
                  <a:extLst>
                    <a:ext uri="{9D8B030D-6E8A-4147-A177-3AD203B41FA5}">
                      <a16:colId xmlns:a16="http://schemas.microsoft.com/office/drawing/2014/main" val="20003"/>
                    </a:ext>
                  </a:extLst>
                </a:gridCol>
                <a:gridCol w="895350">
                  <a:extLst>
                    <a:ext uri="{9D8B030D-6E8A-4147-A177-3AD203B41FA5}">
                      <a16:colId xmlns:a16="http://schemas.microsoft.com/office/drawing/2014/main" val="20004"/>
                    </a:ext>
                  </a:extLst>
                </a:gridCol>
                <a:gridCol w="971550">
                  <a:extLst>
                    <a:ext uri="{9D8B030D-6E8A-4147-A177-3AD203B41FA5}">
                      <a16:colId xmlns:a16="http://schemas.microsoft.com/office/drawing/2014/main" val="20005"/>
                    </a:ext>
                  </a:extLst>
                </a:gridCol>
                <a:gridCol w="933450">
                  <a:extLst>
                    <a:ext uri="{9D8B030D-6E8A-4147-A177-3AD203B41FA5}">
                      <a16:colId xmlns:a16="http://schemas.microsoft.com/office/drawing/2014/main" val="20006"/>
                    </a:ext>
                  </a:extLst>
                </a:gridCol>
                <a:gridCol w="1145721">
                  <a:extLst>
                    <a:ext uri="{9D8B030D-6E8A-4147-A177-3AD203B41FA5}">
                      <a16:colId xmlns:a16="http://schemas.microsoft.com/office/drawing/2014/main" val="20007"/>
                    </a:ext>
                  </a:extLst>
                </a:gridCol>
              </a:tblGrid>
              <a:tr h="442740">
                <a:tc>
                  <a:txBody>
                    <a:bodyPr/>
                    <a:lstStyle/>
                    <a:p>
                      <a:endParaRPr lang="en-US" sz="2000" b="1" dirty="0">
                        <a:latin typeface="Avenir Book" charset="0"/>
                        <a:ea typeface="Avenir Book" charset="0"/>
                        <a:cs typeface="Avenir Book" charset="0"/>
                      </a:endParaRPr>
                    </a:p>
                  </a:txBody>
                  <a:tcPr/>
                </a:tc>
                <a:tc>
                  <a:txBody>
                    <a:bodyPr/>
                    <a:lstStyle/>
                    <a:p>
                      <a:r>
                        <a:rPr lang="en-US" sz="2400" b="1" dirty="0">
                          <a:latin typeface="Avenir Book" charset="0"/>
                          <a:ea typeface="Avenir Book" charset="0"/>
                          <a:cs typeface="Avenir Book" charset="0"/>
                        </a:rPr>
                        <a:t>Sam</a:t>
                      </a:r>
                    </a:p>
                  </a:txBody>
                  <a:tcPr/>
                </a:tc>
                <a:tc>
                  <a:txBody>
                    <a:bodyPr/>
                    <a:lstStyle/>
                    <a:p>
                      <a:r>
                        <a:rPr lang="en-US" sz="2400" b="1" dirty="0">
                          <a:latin typeface="Avenir Book" charset="0"/>
                          <a:ea typeface="Avenir Book" charset="0"/>
                          <a:cs typeface="Avenir Book" charset="0"/>
                        </a:rPr>
                        <a:t>ate</a:t>
                      </a:r>
                    </a:p>
                  </a:txBody>
                  <a:tcPr/>
                </a:tc>
                <a:tc>
                  <a:txBody>
                    <a:bodyPr/>
                    <a:lstStyle/>
                    <a:p>
                      <a:r>
                        <a:rPr lang="en-US" sz="2400" b="1" dirty="0">
                          <a:latin typeface="Avenir Book" charset="0"/>
                          <a:ea typeface="Avenir Book" charset="0"/>
                          <a:cs typeface="Avenir Book" charset="0"/>
                        </a:rPr>
                        <a:t>the</a:t>
                      </a:r>
                    </a:p>
                  </a:txBody>
                  <a:tcPr/>
                </a:tc>
                <a:tc>
                  <a:txBody>
                    <a:bodyPr/>
                    <a:lstStyle/>
                    <a:p>
                      <a:r>
                        <a:rPr lang="en-US" sz="2400" b="1" dirty="0">
                          <a:latin typeface="Avenir Book" charset="0"/>
                          <a:ea typeface="Avenir Book" charset="0"/>
                          <a:cs typeface="Avenir Book" charset="0"/>
                        </a:rPr>
                        <a:t>red</a:t>
                      </a:r>
                    </a:p>
                  </a:txBody>
                  <a:tcPr/>
                </a:tc>
                <a:tc>
                  <a:txBody>
                    <a:bodyPr/>
                    <a:lstStyle/>
                    <a:p>
                      <a:r>
                        <a:rPr lang="en-US" sz="2400" b="1" dirty="0">
                          <a:latin typeface="Avenir Book" charset="0"/>
                          <a:ea typeface="Avenir Book" charset="0"/>
                          <a:cs typeface="Avenir Book" charset="0"/>
                        </a:rPr>
                        <a:t>apple</a:t>
                      </a:r>
                    </a:p>
                  </a:txBody>
                  <a:tcPr/>
                </a:tc>
                <a:tc>
                  <a:txBody>
                    <a:bodyPr/>
                    <a:lstStyle/>
                    <a:p>
                      <a:r>
                        <a:rPr lang="en-US" sz="2400" b="1" dirty="0">
                          <a:latin typeface="Avenir Book" charset="0"/>
                          <a:ea typeface="Avenir Book" charset="0"/>
                          <a:cs typeface="Avenir Book" charset="0"/>
                        </a:rPr>
                        <a:t>near</a:t>
                      </a:r>
                    </a:p>
                  </a:txBody>
                  <a:tcPr/>
                </a:tc>
                <a:tc>
                  <a:txBody>
                    <a:bodyPr/>
                    <a:lstStyle/>
                    <a:p>
                      <a:r>
                        <a:rPr lang="en-US" sz="2400" b="1" dirty="0">
                          <a:latin typeface="Avenir Book" charset="0"/>
                          <a:ea typeface="Avenir Book" charset="0"/>
                          <a:cs typeface="Avenir Book" charset="0"/>
                        </a:rPr>
                        <a:t>barn</a:t>
                      </a:r>
                    </a:p>
                  </a:txBody>
                  <a:tcPr/>
                </a:tc>
                <a:extLst>
                  <a:ext uri="{0D108BD9-81ED-4DB2-BD59-A6C34878D82A}">
                    <a16:rowId xmlns:a16="http://schemas.microsoft.com/office/drawing/2014/main" val="10000"/>
                  </a:ext>
                </a:extLst>
              </a:tr>
              <a:tr h="439728">
                <a:tc>
                  <a:txBody>
                    <a:bodyPr/>
                    <a:lstStyle/>
                    <a:p>
                      <a:r>
                        <a:rPr lang="en-US" sz="2400" b="1" dirty="0">
                          <a:latin typeface="Avenir Book" charset="0"/>
                          <a:ea typeface="Avenir Book" charset="0"/>
                          <a:cs typeface="Avenir Book" charset="0"/>
                        </a:rPr>
                        <a:t>Sam</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1</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extLst>
                  <a:ext uri="{0D108BD9-81ED-4DB2-BD59-A6C34878D82A}">
                    <a16:rowId xmlns:a16="http://schemas.microsoft.com/office/drawing/2014/main" val="10001"/>
                  </a:ext>
                </a:extLst>
              </a:tr>
              <a:tr h="439728">
                <a:tc>
                  <a:txBody>
                    <a:bodyPr/>
                    <a:lstStyle/>
                    <a:p>
                      <a:r>
                        <a:rPr lang="en-US" sz="2400" b="1" dirty="0">
                          <a:latin typeface="Avenir Book" charset="0"/>
                          <a:ea typeface="Avenir Book" charset="0"/>
                          <a:cs typeface="Avenir Book" charset="0"/>
                        </a:rPr>
                        <a:t>ate</a:t>
                      </a:r>
                    </a:p>
                  </a:txBody>
                  <a:tcPr/>
                </a:tc>
                <a:tc>
                  <a:txBody>
                    <a:bodyPr/>
                    <a:lstStyle/>
                    <a:p>
                      <a:r>
                        <a:rPr lang="en-US" sz="1800" b="1" dirty="0">
                          <a:latin typeface="Avenir Book" charset="0"/>
                          <a:ea typeface="Avenir Book" charset="0"/>
                          <a:cs typeface="Avenir Book" charset="0"/>
                        </a:rPr>
                        <a:t>1</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1</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extLst>
                  <a:ext uri="{0D108BD9-81ED-4DB2-BD59-A6C34878D82A}">
                    <a16:rowId xmlns:a16="http://schemas.microsoft.com/office/drawing/2014/main" val="10002"/>
                  </a:ext>
                </a:extLst>
              </a:tr>
              <a:tr h="439728">
                <a:tc>
                  <a:txBody>
                    <a:bodyPr/>
                    <a:lstStyle/>
                    <a:p>
                      <a:r>
                        <a:rPr lang="en-US" sz="2400" b="1" dirty="0">
                          <a:latin typeface="Avenir Book" charset="0"/>
                          <a:ea typeface="Avenir Book" charset="0"/>
                          <a:cs typeface="Avenir Book" charset="0"/>
                        </a:rPr>
                        <a:t>the</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1</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2</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1</a:t>
                      </a:r>
                    </a:p>
                  </a:txBody>
                  <a:tcPr/>
                </a:tc>
                <a:tc>
                  <a:txBody>
                    <a:bodyPr/>
                    <a:lstStyle/>
                    <a:p>
                      <a:r>
                        <a:rPr lang="en-US" sz="1800" b="1" dirty="0">
                          <a:latin typeface="Avenir Book" charset="0"/>
                          <a:ea typeface="Avenir Book" charset="0"/>
                          <a:cs typeface="Avenir Book" charset="0"/>
                        </a:rPr>
                        <a:t>0</a:t>
                      </a:r>
                    </a:p>
                  </a:txBody>
                  <a:tcPr/>
                </a:tc>
                <a:extLst>
                  <a:ext uri="{0D108BD9-81ED-4DB2-BD59-A6C34878D82A}">
                    <a16:rowId xmlns:a16="http://schemas.microsoft.com/office/drawing/2014/main" val="10003"/>
                  </a:ext>
                </a:extLst>
              </a:tr>
              <a:tr h="439728">
                <a:tc>
                  <a:txBody>
                    <a:bodyPr/>
                    <a:lstStyle/>
                    <a:p>
                      <a:r>
                        <a:rPr lang="en-US" sz="2400" b="1" dirty="0">
                          <a:latin typeface="Avenir Book" charset="0"/>
                          <a:ea typeface="Avenir Book" charset="0"/>
                          <a:cs typeface="Avenir Book" charset="0"/>
                        </a:rPr>
                        <a:t>red</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2</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1</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1</a:t>
                      </a:r>
                    </a:p>
                  </a:txBody>
                  <a:tcPr/>
                </a:tc>
                <a:extLst>
                  <a:ext uri="{0D108BD9-81ED-4DB2-BD59-A6C34878D82A}">
                    <a16:rowId xmlns:a16="http://schemas.microsoft.com/office/drawing/2014/main" val="10004"/>
                  </a:ext>
                </a:extLst>
              </a:tr>
              <a:tr h="439728">
                <a:tc>
                  <a:txBody>
                    <a:bodyPr/>
                    <a:lstStyle/>
                    <a:p>
                      <a:r>
                        <a:rPr lang="en-US" sz="2400" b="1" dirty="0">
                          <a:latin typeface="Avenir Book" charset="0"/>
                          <a:ea typeface="Avenir Book" charset="0"/>
                          <a:cs typeface="Avenir Book" charset="0"/>
                        </a:rPr>
                        <a:t>apple</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1</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1</a:t>
                      </a:r>
                    </a:p>
                  </a:txBody>
                  <a:tcPr/>
                </a:tc>
                <a:tc>
                  <a:txBody>
                    <a:bodyPr/>
                    <a:lstStyle/>
                    <a:p>
                      <a:r>
                        <a:rPr lang="en-US" sz="1800" b="1" dirty="0">
                          <a:latin typeface="Avenir Book" charset="0"/>
                          <a:ea typeface="Avenir Book" charset="0"/>
                          <a:cs typeface="Avenir Book" charset="0"/>
                        </a:rPr>
                        <a:t>0</a:t>
                      </a:r>
                    </a:p>
                  </a:txBody>
                  <a:tcPr/>
                </a:tc>
                <a:extLst>
                  <a:ext uri="{0D108BD9-81ED-4DB2-BD59-A6C34878D82A}">
                    <a16:rowId xmlns:a16="http://schemas.microsoft.com/office/drawing/2014/main" val="10005"/>
                  </a:ext>
                </a:extLst>
              </a:tr>
              <a:tr h="439728">
                <a:tc>
                  <a:txBody>
                    <a:bodyPr/>
                    <a:lstStyle/>
                    <a:p>
                      <a:r>
                        <a:rPr lang="en-US" sz="2400" b="1" dirty="0">
                          <a:latin typeface="Avenir Book" charset="0"/>
                          <a:ea typeface="Avenir Book" charset="0"/>
                          <a:cs typeface="Avenir Book" charset="0"/>
                        </a:rPr>
                        <a:t>near</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1</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1</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extLst>
                  <a:ext uri="{0D108BD9-81ED-4DB2-BD59-A6C34878D82A}">
                    <a16:rowId xmlns:a16="http://schemas.microsoft.com/office/drawing/2014/main" val="10006"/>
                  </a:ext>
                </a:extLst>
              </a:tr>
              <a:tr h="448808">
                <a:tc>
                  <a:txBody>
                    <a:bodyPr/>
                    <a:lstStyle/>
                    <a:p>
                      <a:r>
                        <a:rPr lang="en-US" sz="2400" b="1" dirty="0">
                          <a:latin typeface="Avenir Book" charset="0"/>
                          <a:ea typeface="Avenir Book" charset="0"/>
                          <a:cs typeface="Avenir Book" charset="0"/>
                        </a:rPr>
                        <a:t>barn</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1</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tc>
                  <a:txBody>
                    <a:bodyPr/>
                    <a:lstStyle/>
                    <a:p>
                      <a:r>
                        <a:rPr lang="en-US" sz="1800" b="1" dirty="0">
                          <a:latin typeface="Avenir Book" charset="0"/>
                          <a:ea typeface="Avenir Book" charset="0"/>
                          <a:cs typeface="Avenir Book" charset="0"/>
                        </a:rPr>
                        <a:t>0</a:t>
                      </a:r>
                    </a:p>
                  </a:txBody>
                  <a:tcPr/>
                </a:tc>
                <a:extLst>
                  <a:ext uri="{0D108BD9-81ED-4DB2-BD59-A6C34878D82A}">
                    <a16:rowId xmlns:a16="http://schemas.microsoft.com/office/drawing/2014/main" val="10007"/>
                  </a:ext>
                </a:extLst>
              </a:tr>
            </a:tbl>
          </a:graphicData>
        </a:graphic>
      </p:graphicFrame>
      <p:sp>
        <p:nvSpPr>
          <p:cNvPr id="7" name="TextBox 6"/>
          <p:cNvSpPr txBox="1"/>
          <p:nvPr/>
        </p:nvSpPr>
        <p:spPr>
          <a:xfrm>
            <a:off x="3726593" y="5852428"/>
            <a:ext cx="314510" cy="707886"/>
          </a:xfrm>
          <a:prstGeom prst="rect">
            <a:avLst/>
          </a:prstGeom>
          <a:noFill/>
        </p:spPr>
        <p:txBody>
          <a:bodyPr wrap="none" rtlCol="0">
            <a:spAutoFit/>
          </a:bodyPr>
          <a:lstStyle/>
          <a:p>
            <a:r>
              <a:rPr lang="en-US" sz="4000" dirty="0"/>
              <a:t>.</a:t>
            </a:r>
          </a:p>
        </p:txBody>
      </p:sp>
      <p:sp>
        <p:nvSpPr>
          <p:cNvPr id="8" name="TextBox 7"/>
          <p:cNvSpPr txBox="1"/>
          <p:nvPr/>
        </p:nvSpPr>
        <p:spPr>
          <a:xfrm>
            <a:off x="3726593" y="6032898"/>
            <a:ext cx="314510" cy="707886"/>
          </a:xfrm>
          <a:prstGeom prst="rect">
            <a:avLst/>
          </a:prstGeom>
          <a:noFill/>
        </p:spPr>
        <p:txBody>
          <a:bodyPr wrap="none" rtlCol="0">
            <a:spAutoFit/>
          </a:bodyPr>
          <a:lstStyle/>
          <a:p>
            <a:r>
              <a:rPr lang="en-US" sz="4000" dirty="0"/>
              <a:t>.</a:t>
            </a:r>
          </a:p>
        </p:txBody>
      </p:sp>
      <p:sp>
        <p:nvSpPr>
          <p:cNvPr id="9" name="TextBox 8"/>
          <p:cNvSpPr txBox="1"/>
          <p:nvPr/>
        </p:nvSpPr>
        <p:spPr>
          <a:xfrm>
            <a:off x="3721587" y="6196167"/>
            <a:ext cx="220464" cy="707886"/>
          </a:xfrm>
          <a:prstGeom prst="rect">
            <a:avLst/>
          </a:prstGeom>
          <a:noFill/>
        </p:spPr>
        <p:txBody>
          <a:bodyPr wrap="square" rtlCol="0">
            <a:spAutoFit/>
          </a:bodyPr>
          <a:lstStyle/>
          <a:p>
            <a:r>
              <a:rPr lang="en-US" sz="4000" dirty="0"/>
              <a:t>.</a:t>
            </a:r>
          </a:p>
        </p:txBody>
      </p:sp>
      <p:sp>
        <p:nvSpPr>
          <p:cNvPr id="10" name="TextBox 9"/>
          <p:cNvSpPr txBox="1"/>
          <p:nvPr/>
        </p:nvSpPr>
        <p:spPr>
          <a:xfrm>
            <a:off x="11258305" y="2223708"/>
            <a:ext cx="314510" cy="707886"/>
          </a:xfrm>
          <a:prstGeom prst="rect">
            <a:avLst/>
          </a:prstGeom>
          <a:noFill/>
        </p:spPr>
        <p:txBody>
          <a:bodyPr wrap="none" rtlCol="0">
            <a:spAutoFit/>
          </a:bodyPr>
          <a:lstStyle/>
          <a:p>
            <a:r>
              <a:rPr lang="en-US" sz="4000" dirty="0"/>
              <a:t>.</a:t>
            </a:r>
          </a:p>
        </p:txBody>
      </p:sp>
      <p:sp>
        <p:nvSpPr>
          <p:cNvPr id="11" name="TextBox 10"/>
          <p:cNvSpPr txBox="1"/>
          <p:nvPr/>
        </p:nvSpPr>
        <p:spPr>
          <a:xfrm>
            <a:off x="11410705" y="2223708"/>
            <a:ext cx="314510" cy="707886"/>
          </a:xfrm>
          <a:prstGeom prst="rect">
            <a:avLst/>
          </a:prstGeom>
          <a:noFill/>
        </p:spPr>
        <p:txBody>
          <a:bodyPr wrap="none" rtlCol="0">
            <a:spAutoFit/>
          </a:bodyPr>
          <a:lstStyle/>
          <a:p>
            <a:r>
              <a:rPr lang="en-US" sz="4000" dirty="0"/>
              <a:t>.</a:t>
            </a:r>
          </a:p>
        </p:txBody>
      </p:sp>
      <p:sp>
        <p:nvSpPr>
          <p:cNvPr id="12" name="TextBox 11"/>
          <p:cNvSpPr txBox="1"/>
          <p:nvPr/>
        </p:nvSpPr>
        <p:spPr>
          <a:xfrm>
            <a:off x="11563105" y="2223708"/>
            <a:ext cx="314510" cy="707886"/>
          </a:xfrm>
          <a:prstGeom prst="rect">
            <a:avLst/>
          </a:prstGeom>
          <a:noFill/>
        </p:spPr>
        <p:txBody>
          <a:bodyPr wrap="none" rtlCol="0">
            <a:spAutoFit/>
          </a:bodyPr>
          <a:lstStyle/>
          <a:p>
            <a:r>
              <a:rPr lang="en-US" sz="4000" dirty="0"/>
              <a:t>.</a:t>
            </a:r>
          </a:p>
        </p:txBody>
      </p:sp>
      <p:sp>
        <p:nvSpPr>
          <p:cNvPr id="22" name="Slide Number Placeholder 21"/>
          <p:cNvSpPr>
            <a:spLocks noGrp="1"/>
          </p:cNvSpPr>
          <p:nvPr>
            <p:ph type="sldNum" sz="quarter" idx="12"/>
          </p:nvPr>
        </p:nvSpPr>
        <p:spPr>
          <a:xfrm>
            <a:off x="9237161" y="6419807"/>
            <a:ext cx="2844800" cy="365125"/>
          </a:xfrm>
        </p:spPr>
        <p:txBody>
          <a:bodyPr/>
          <a:lstStyle/>
          <a:p>
            <a:fld id="{DFB65043-AB95-E946-8D0F-31FDE48823B4}" type="slidenum">
              <a:rPr lang="en-US" smtClean="0"/>
              <a:t>3</a:t>
            </a:fld>
            <a:endParaRPr lang="en-US"/>
          </a:p>
        </p:txBody>
      </p:sp>
    </p:spTree>
    <p:extLst>
      <p:ext uri="{BB962C8B-B14F-4D97-AF65-F5344CB8AC3E}">
        <p14:creationId xmlns:p14="http://schemas.microsoft.com/office/powerpoint/2010/main" val="195383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4" grpId="0" animBg="1"/>
      <p:bldP spid="17" grpId="0" animBg="1"/>
      <p:bldP spid="4" grpId="0"/>
      <p:bldP spid="7" grpId="0"/>
      <p:bldP spid="8" grpId="0"/>
      <p:bldP spid="9" grpId="0"/>
      <p:bldP spid="10" grpId="0"/>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557EA-A9D1-1940-9EB3-8552AEA62DA0}"/>
              </a:ext>
            </a:extLst>
          </p:cNvPr>
          <p:cNvSpPr>
            <a:spLocks noGrp="1"/>
          </p:cNvSpPr>
          <p:nvPr>
            <p:ph type="title"/>
          </p:nvPr>
        </p:nvSpPr>
        <p:spPr/>
        <p:txBody>
          <a:bodyPr/>
          <a:lstStyle/>
          <a:p>
            <a:r>
              <a:rPr lang="en-US" dirty="0">
                <a:latin typeface="Avenir Book" panose="02000503020000020003" pitchFamily="2" charset="0"/>
              </a:rPr>
              <a:t>Distributional models as </a:t>
            </a:r>
            <a:r>
              <a:rPr lang="en-US" i="1" dirty="0">
                <a:latin typeface="Avenir Book" panose="02000503020000020003" pitchFamily="2" charset="0"/>
              </a:rPr>
              <a:t>learning models</a:t>
            </a:r>
            <a:endParaRPr lang="en-US" dirty="0">
              <a:latin typeface="Avenir Book" panose="02000503020000020003" pitchFamily="2" charset="0"/>
            </a:endParaRPr>
          </a:p>
        </p:txBody>
      </p:sp>
      <p:sp>
        <p:nvSpPr>
          <p:cNvPr id="4" name="Slide Number Placeholder 3">
            <a:extLst>
              <a:ext uri="{FF2B5EF4-FFF2-40B4-BE49-F238E27FC236}">
                <a16:creationId xmlns:a16="http://schemas.microsoft.com/office/drawing/2014/main" id="{9093F33F-8752-E54E-BF66-52E7AC172889}"/>
              </a:ext>
            </a:extLst>
          </p:cNvPr>
          <p:cNvSpPr>
            <a:spLocks noGrp="1"/>
          </p:cNvSpPr>
          <p:nvPr>
            <p:ph type="sldNum" sz="quarter" idx="12"/>
          </p:nvPr>
        </p:nvSpPr>
        <p:spPr/>
        <p:txBody>
          <a:bodyPr/>
          <a:lstStyle/>
          <a:p>
            <a:fld id="{2F26DC62-A76D-AE47-AD5B-197159461ABB}" type="slidenum">
              <a:rPr lang="en-US" smtClean="0"/>
              <a:pPr/>
              <a:t>4</a:t>
            </a:fld>
            <a:endParaRPr lang="en-US" dirty="0"/>
          </a:p>
        </p:txBody>
      </p:sp>
      <p:pic>
        <p:nvPicPr>
          <p:cNvPr id="6" name="Picture 5" descr="A screenshot of a cell phone&#10;&#10;Description automatically generated">
            <a:extLst>
              <a:ext uri="{FF2B5EF4-FFF2-40B4-BE49-F238E27FC236}">
                <a16:creationId xmlns:a16="http://schemas.microsoft.com/office/drawing/2014/main" id="{4EEEC3CC-F754-1947-9AA3-552184E40E36}"/>
              </a:ext>
            </a:extLst>
          </p:cNvPr>
          <p:cNvPicPr>
            <a:picLocks noChangeAspect="1"/>
          </p:cNvPicPr>
          <p:nvPr/>
        </p:nvPicPr>
        <p:blipFill>
          <a:blip r:embed="rId3"/>
          <a:stretch>
            <a:fillRect/>
          </a:stretch>
        </p:blipFill>
        <p:spPr>
          <a:xfrm>
            <a:off x="732963" y="1572573"/>
            <a:ext cx="8877300" cy="2476500"/>
          </a:xfrm>
          <a:prstGeom prst="rect">
            <a:avLst/>
          </a:prstGeom>
        </p:spPr>
      </p:pic>
      <p:sp>
        <p:nvSpPr>
          <p:cNvPr id="7" name="TextBox 6">
            <a:extLst>
              <a:ext uri="{FF2B5EF4-FFF2-40B4-BE49-F238E27FC236}">
                <a16:creationId xmlns:a16="http://schemas.microsoft.com/office/drawing/2014/main" id="{703D7E42-BE95-6A47-A6FE-38F0FA5FB022}"/>
              </a:ext>
            </a:extLst>
          </p:cNvPr>
          <p:cNvSpPr txBox="1"/>
          <p:nvPr/>
        </p:nvSpPr>
        <p:spPr>
          <a:xfrm>
            <a:off x="1074727" y="4642009"/>
            <a:ext cx="5771901" cy="2215991"/>
          </a:xfrm>
          <a:prstGeom prst="rect">
            <a:avLst/>
          </a:prstGeom>
          <a:noFill/>
        </p:spPr>
        <p:txBody>
          <a:bodyPr wrap="none" rtlCol="0">
            <a:spAutoFit/>
          </a:bodyPr>
          <a:lstStyle/>
          <a:p>
            <a:r>
              <a:rPr lang="en-US" sz="2400" dirty="0">
                <a:latin typeface="Avenir Book" panose="02000503020000020003" pitchFamily="2" charset="0"/>
              </a:rPr>
              <a:t>HAL</a:t>
            </a:r>
            <a:r>
              <a:rPr lang="en-US" sz="2000" dirty="0">
                <a:latin typeface="Avenir Book" panose="02000503020000020003" pitchFamily="2" charset="0"/>
              </a:rPr>
              <a:t> </a:t>
            </a:r>
            <a:r>
              <a:rPr lang="en-US" dirty="0">
                <a:latin typeface="Avenir Book" panose="02000503020000020003" pitchFamily="2" charset="0"/>
              </a:rPr>
              <a:t>(Lund &amp; Burgess, 1996)</a:t>
            </a:r>
          </a:p>
          <a:p>
            <a:r>
              <a:rPr lang="en-US" sz="2400" dirty="0">
                <a:latin typeface="Avenir Book" panose="02000503020000020003" pitchFamily="2" charset="0"/>
              </a:rPr>
              <a:t>LSA </a:t>
            </a:r>
            <a:r>
              <a:rPr lang="en-US" dirty="0">
                <a:latin typeface="Avenir Book" panose="02000503020000020003" pitchFamily="2" charset="0"/>
              </a:rPr>
              <a:t>(</a:t>
            </a:r>
            <a:r>
              <a:rPr lang="en-US" dirty="0" err="1">
                <a:latin typeface="Avenir Book" panose="02000503020000020003" pitchFamily="2" charset="0"/>
              </a:rPr>
              <a:t>Landauer</a:t>
            </a:r>
            <a:r>
              <a:rPr lang="en-US" dirty="0">
                <a:latin typeface="Avenir Book" panose="02000503020000020003" pitchFamily="2" charset="0"/>
              </a:rPr>
              <a:t> &amp; </a:t>
            </a:r>
            <a:r>
              <a:rPr lang="en-US" dirty="0" err="1">
                <a:latin typeface="Avenir Book" panose="02000503020000020003" pitchFamily="2" charset="0"/>
              </a:rPr>
              <a:t>Dumais</a:t>
            </a:r>
            <a:r>
              <a:rPr lang="en-US" dirty="0">
                <a:latin typeface="Avenir Book" panose="02000503020000020003" pitchFamily="2" charset="0"/>
              </a:rPr>
              <a:t>, 1997)</a:t>
            </a:r>
          </a:p>
          <a:p>
            <a:r>
              <a:rPr lang="en-US" sz="2400" dirty="0">
                <a:latin typeface="Avenir Book" panose="02000503020000020003" pitchFamily="2" charset="0"/>
              </a:rPr>
              <a:t>Word2vec </a:t>
            </a:r>
            <a:r>
              <a:rPr lang="en-US" dirty="0">
                <a:latin typeface="Avenir Book" panose="02000503020000020003" pitchFamily="2" charset="0"/>
              </a:rPr>
              <a:t>(</a:t>
            </a:r>
            <a:r>
              <a:rPr lang="en-US" dirty="0" err="1">
                <a:latin typeface="Avenir Book" panose="02000503020000020003" pitchFamily="2" charset="0"/>
              </a:rPr>
              <a:t>Mikolov</a:t>
            </a:r>
            <a:r>
              <a:rPr lang="en-US" dirty="0">
                <a:latin typeface="Avenir Book" panose="02000503020000020003" pitchFamily="2" charset="0"/>
              </a:rPr>
              <a:t>, Chen, </a:t>
            </a:r>
            <a:r>
              <a:rPr lang="en-US" dirty="0" err="1">
                <a:latin typeface="Avenir Book" panose="02000503020000020003" pitchFamily="2" charset="0"/>
              </a:rPr>
              <a:t>Corrado</a:t>
            </a:r>
            <a:r>
              <a:rPr lang="en-US" dirty="0">
                <a:latin typeface="Avenir Book" panose="02000503020000020003" pitchFamily="2" charset="0"/>
              </a:rPr>
              <a:t>, &amp; Dean, 2013)</a:t>
            </a:r>
          </a:p>
          <a:p>
            <a:r>
              <a:rPr lang="en-US" sz="2400" dirty="0" err="1">
                <a:latin typeface="Avenir Book" panose="02000503020000020003" pitchFamily="2" charset="0"/>
              </a:rPr>
              <a:t>GloVe</a:t>
            </a:r>
            <a:r>
              <a:rPr lang="en-US" sz="2400" dirty="0">
                <a:latin typeface="Avenir Book" panose="02000503020000020003" pitchFamily="2" charset="0"/>
              </a:rPr>
              <a:t> </a:t>
            </a:r>
            <a:r>
              <a:rPr lang="en-US" dirty="0">
                <a:latin typeface="Avenir Book" panose="02000503020000020003" pitchFamily="2" charset="0"/>
              </a:rPr>
              <a:t>(Pennington, </a:t>
            </a:r>
            <a:r>
              <a:rPr lang="en-US" dirty="0" err="1">
                <a:latin typeface="Avenir Book" panose="02000503020000020003" pitchFamily="2" charset="0"/>
              </a:rPr>
              <a:t>Socher</a:t>
            </a:r>
            <a:r>
              <a:rPr lang="en-US" dirty="0">
                <a:latin typeface="Avenir Book" panose="02000503020000020003" pitchFamily="2" charset="0"/>
              </a:rPr>
              <a:t>, &amp; Manning, 2014)</a:t>
            </a:r>
          </a:p>
          <a:p>
            <a:r>
              <a:rPr lang="en-US" sz="2400" dirty="0">
                <a:latin typeface="Avenir Book" panose="02000503020000020003" pitchFamily="2" charset="0"/>
              </a:rPr>
              <a:t>…</a:t>
            </a:r>
          </a:p>
          <a:p>
            <a:endParaRPr lang="en-US" dirty="0"/>
          </a:p>
        </p:txBody>
      </p:sp>
      <p:sp>
        <p:nvSpPr>
          <p:cNvPr id="8" name="TextBox 7">
            <a:extLst>
              <a:ext uri="{FF2B5EF4-FFF2-40B4-BE49-F238E27FC236}">
                <a16:creationId xmlns:a16="http://schemas.microsoft.com/office/drawing/2014/main" id="{A43DA8AD-7E63-2248-8EF0-5B090446897E}"/>
              </a:ext>
            </a:extLst>
          </p:cNvPr>
          <p:cNvSpPr txBox="1"/>
          <p:nvPr/>
        </p:nvSpPr>
        <p:spPr>
          <a:xfrm>
            <a:off x="7040662" y="4747644"/>
            <a:ext cx="3990195" cy="369332"/>
          </a:xfrm>
          <a:prstGeom prst="rect">
            <a:avLst/>
          </a:prstGeom>
          <a:noFill/>
        </p:spPr>
        <p:txBody>
          <a:bodyPr wrap="none" rtlCol="0">
            <a:spAutoFit/>
          </a:bodyPr>
          <a:lstStyle/>
          <a:p>
            <a:r>
              <a:rPr lang="en-US" dirty="0">
                <a:solidFill>
                  <a:srgbClr val="FF0000"/>
                </a:solidFill>
                <a:latin typeface="Avenir Book" panose="02000503020000020003" pitchFamily="2" charset="0"/>
              </a:rPr>
              <a:t>Cognitive Theory (Cognitive Science)</a:t>
            </a:r>
          </a:p>
        </p:txBody>
      </p:sp>
      <p:sp>
        <p:nvSpPr>
          <p:cNvPr id="9" name="TextBox 8">
            <a:extLst>
              <a:ext uri="{FF2B5EF4-FFF2-40B4-BE49-F238E27FC236}">
                <a16:creationId xmlns:a16="http://schemas.microsoft.com/office/drawing/2014/main" id="{D0C698D3-E0DE-C04A-8161-20AE6DFF2D36}"/>
              </a:ext>
            </a:extLst>
          </p:cNvPr>
          <p:cNvSpPr txBox="1"/>
          <p:nvPr/>
        </p:nvSpPr>
        <p:spPr>
          <a:xfrm>
            <a:off x="7040662" y="5697432"/>
            <a:ext cx="4571444" cy="369332"/>
          </a:xfrm>
          <a:prstGeom prst="rect">
            <a:avLst/>
          </a:prstGeom>
          <a:noFill/>
        </p:spPr>
        <p:txBody>
          <a:bodyPr wrap="none" rtlCol="0">
            <a:spAutoFit/>
          </a:bodyPr>
          <a:lstStyle/>
          <a:p>
            <a:r>
              <a:rPr lang="en-US" dirty="0">
                <a:solidFill>
                  <a:schemeClr val="accent1"/>
                </a:solidFill>
                <a:latin typeface="Avenir Book" panose="02000503020000020003" pitchFamily="2" charset="0"/>
              </a:rPr>
              <a:t>Solving language tasks (Machine Learning)</a:t>
            </a:r>
          </a:p>
        </p:txBody>
      </p:sp>
      <p:cxnSp>
        <p:nvCxnSpPr>
          <p:cNvPr id="10" name="Straight Connector 9">
            <a:extLst>
              <a:ext uri="{FF2B5EF4-FFF2-40B4-BE49-F238E27FC236}">
                <a16:creationId xmlns:a16="http://schemas.microsoft.com/office/drawing/2014/main" id="{C60DD64F-B297-1847-BF2D-E4F4169FA34F}"/>
              </a:ext>
            </a:extLst>
          </p:cNvPr>
          <p:cNvCxnSpPr>
            <a:cxnSpLocks/>
          </p:cNvCxnSpPr>
          <p:nvPr/>
        </p:nvCxnSpPr>
        <p:spPr>
          <a:xfrm>
            <a:off x="6852146" y="4642009"/>
            <a:ext cx="0" cy="850742"/>
          </a:xfrm>
          <a:prstGeom prst="line">
            <a:avLst/>
          </a:prstGeom>
          <a:ln w="508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5BE372A-7C3A-574A-8DF2-5DE17D70A706}"/>
              </a:ext>
            </a:extLst>
          </p:cNvPr>
          <p:cNvCxnSpPr>
            <a:cxnSpLocks/>
          </p:cNvCxnSpPr>
          <p:nvPr/>
        </p:nvCxnSpPr>
        <p:spPr>
          <a:xfrm>
            <a:off x="6852146" y="5524543"/>
            <a:ext cx="0" cy="850742"/>
          </a:xfrm>
          <a:prstGeom prst="line">
            <a:avLst/>
          </a:prstGeom>
          <a:ln w="508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14777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3" end="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E30E8-A560-6C42-A7B3-834A8AD75533}"/>
              </a:ext>
            </a:extLst>
          </p:cNvPr>
          <p:cNvSpPr>
            <a:spLocks noGrp="1"/>
          </p:cNvSpPr>
          <p:nvPr>
            <p:ph type="title"/>
          </p:nvPr>
        </p:nvSpPr>
        <p:spPr/>
        <p:txBody>
          <a:bodyPr/>
          <a:lstStyle/>
          <a:p>
            <a:r>
              <a:rPr lang="en-US" dirty="0">
                <a:latin typeface="Avenir Book" panose="02000503020000020003" pitchFamily="2" charset="0"/>
              </a:rPr>
              <a:t>Humans are good at learning statistics</a:t>
            </a:r>
          </a:p>
        </p:txBody>
      </p:sp>
      <p:sp>
        <p:nvSpPr>
          <p:cNvPr id="3" name="Content Placeholder 2">
            <a:extLst>
              <a:ext uri="{FF2B5EF4-FFF2-40B4-BE49-F238E27FC236}">
                <a16:creationId xmlns:a16="http://schemas.microsoft.com/office/drawing/2014/main" id="{EEDAC738-DDB8-4949-9145-F0DAC1C84FD2}"/>
              </a:ext>
            </a:extLst>
          </p:cNvPr>
          <p:cNvSpPr>
            <a:spLocks noGrp="1"/>
          </p:cNvSpPr>
          <p:nvPr>
            <p:ph idx="1"/>
          </p:nvPr>
        </p:nvSpPr>
        <p:spPr>
          <a:xfrm>
            <a:off x="5717069" y="1893888"/>
            <a:ext cx="5978746" cy="4351338"/>
          </a:xfrm>
        </p:spPr>
        <p:txBody>
          <a:bodyPr/>
          <a:lstStyle/>
          <a:p>
            <a:r>
              <a:rPr lang="en-US" dirty="0">
                <a:latin typeface="Avenir Book" panose="02000503020000020003" pitchFamily="2" charset="0"/>
              </a:rPr>
              <a:t>Co-occurrence statistics to identify words </a:t>
            </a:r>
            <a:r>
              <a:rPr lang="en-US" sz="2000" dirty="0">
                <a:latin typeface="Avenir Book" panose="02000503020000020003" pitchFamily="2" charset="0"/>
              </a:rPr>
              <a:t>(</a:t>
            </a:r>
            <a:r>
              <a:rPr lang="en-US" sz="2000" dirty="0" err="1">
                <a:latin typeface="Avenir Book" panose="02000503020000020003" pitchFamily="2" charset="0"/>
              </a:rPr>
              <a:t>Saffran</a:t>
            </a:r>
            <a:r>
              <a:rPr lang="en-US" sz="2000" dirty="0">
                <a:latin typeface="Avenir Book" panose="02000503020000020003" pitchFamily="2" charset="0"/>
              </a:rPr>
              <a:t>, </a:t>
            </a:r>
            <a:r>
              <a:rPr lang="en-US" sz="2000" dirty="0" err="1">
                <a:latin typeface="Avenir Book" panose="02000503020000020003" pitchFamily="2" charset="0"/>
              </a:rPr>
              <a:t>Aslin</a:t>
            </a:r>
            <a:r>
              <a:rPr lang="en-US" sz="2000" dirty="0">
                <a:latin typeface="Avenir Book" panose="02000503020000020003" pitchFamily="2" charset="0"/>
              </a:rPr>
              <a:t>, &amp; Newport, 1996)</a:t>
            </a:r>
            <a:endParaRPr lang="en-US" dirty="0">
              <a:latin typeface="Avenir Book" panose="02000503020000020003" pitchFamily="2" charset="0"/>
            </a:endParaRPr>
          </a:p>
          <a:p>
            <a:r>
              <a:rPr lang="en-US" dirty="0">
                <a:latin typeface="Avenir Book" panose="02000503020000020003" pitchFamily="2" charset="0"/>
              </a:rPr>
              <a:t>Co-occurrence statistics to identify meanings </a:t>
            </a:r>
            <a:r>
              <a:rPr lang="en-US" sz="2000" dirty="0">
                <a:latin typeface="Avenir Book" panose="02000503020000020003" pitchFamily="2" charset="0"/>
              </a:rPr>
              <a:t>(Smith &amp; Yu, 2008)</a:t>
            </a:r>
          </a:p>
          <a:p>
            <a:r>
              <a:rPr lang="en-US" dirty="0">
                <a:latin typeface="Avenir Book" panose="02000503020000020003" pitchFamily="2" charset="0"/>
              </a:rPr>
              <a:t>Co-occurrence statistics in the visual domain </a:t>
            </a:r>
            <a:r>
              <a:rPr lang="en-US" sz="2000" dirty="0">
                <a:latin typeface="Avenir Book" panose="02000503020000020003" pitchFamily="2" charset="0"/>
              </a:rPr>
              <a:t>(Kirkham, </a:t>
            </a:r>
            <a:r>
              <a:rPr lang="en-US" sz="2000" dirty="0" err="1">
                <a:latin typeface="Avenir Book" panose="02000503020000020003" pitchFamily="2" charset="0"/>
              </a:rPr>
              <a:t>Slemmer</a:t>
            </a:r>
            <a:r>
              <a:rPr lang="en-US" sz="2000" dirty="0">
                <a:latin typeface="Avenir Book" panose="02000503020000020003" pitchFamily="2" charset="0"/>
              </a:rPr>
              <a:t>, &amp; Johnson, 2002)</a:t>
            </a:r>
          </a:p>
          <a:p>
            <a:r>
              <a:rPr lang="en-US" dirty="0">
                <a:latin typeface="Avenir Book" panose="02000503020000020003" pitchFamily="2" charset="0"/>
              </a:rPr>
              <a:t>Distributional statistics about everyday events </a:t>
            </a:r>
            <a:r>
              <a:rPr lang="en-US" sz="2000" dirty="0">
                <a:latin typeface="Avenir Book" panose="02000503020000020003" pitchFamily="2" charset="0"/>
              </a:rPr>
              <a:t>(Griffiths &amp; Tenenbaum, 2006)</a:t>
            </a:r>
            <a:endParaRPr lang="en-US" dirty="0">
              <a:latin typeface="Avenir Book" panose="02000503020000020003" pitchFamily="2" charset="0"/>
            </a:endParaRPr>
          </a:p>
        </p:txBody>
      </p:sp>
      <p:sp>
        <p:nvSpPr>
          <p:cNvPr id="4" name="Slide Number Placeholder 3">
            <a:extLst>
              <a:ext uri="{FF2B5EF4-FFF2-40B4-BE49-F238E27FC236}">
                <a16:creationId xmlns:a16="http://schemas.microsoft.com/office/drawing/2014/main" id="{9976A9EE-F9CC-2343-AF1D-326F77F7271D}"/>
              </a:ext>
            </a:extLst>
          </p:cNvPr>
          <p:cNvSpPr>
            <a:spLocks noGrp="1"/>
          </p:cNvSpPr>
          <p:nvPr>
            <p:ph type="sldNum" sz="quarter" idx="12"/>
          </p:nvPr>
        </p:nvSpPr>
        <p:spPr/>
        <p:txBody>
          <a:bodyPr/>
          <a:lstStyle/>
          <a:p>
            <a:fld id="{2F26DC62-A76D-AE47-AD5B-197159461ABB}" type="slidenum">
              <a:rPr lang="en-US" smtClean="0"/>
              <a:pPr/>
              <a:t>5</a:t>
            </a:fld>
            <a:endParaRPr lang="en-US" dirty="0"/>
          </a:p>
        </p:txBody>
      </p:sp>
      <p:pic>
        <p:nvPicPr>
          <p:cNvPr id="6" name="Picture 5" descr="A screenshot of a cell phone&#10;&#10;Description automatically generated">
            <a:extLst>
              <a:ext uri="{FF2B5EF4-FFF2-40B4-BE49-F238E27FC236}">
                <a16:creationId xmlns:a16="http://schemas.microsoft.com/office/drawing/2014/main" id="{786771FA-D3AB-F049-8D3D-3165EA1B963B}"/>
              </a:ext>
            </a:extLst>
          </p:cNvPr>
          <p:cNvPicPr>
            <a:picLocks noChangeAspect="1"/>
          </p:cNvPicPr>
          <p:nvPr/>
        </p:nvPicPr>
        <p:blipFill rotWithShape="1">
          <a:blip r:embed="rId3"/>
          <a:srcRect r="35355"/>
          <a:stretch/>
        </p:blipFill>
        <p:spPr>
          <a:xfrm>
            <a:off x="695873" y="5230544"/>
            <a:ext cx="4528698" cy="1476104"/>
          </a:xfrm>
          <a:prstGeom prst="rect">
            <a:avLst/>
          </a:prstGeom>
        </p:spPr>
      </p:pic>
      <p:pic>
        <p:nvPicPr>
          <p:cNvPr id="10" name="Picture 9" descr="A close up of text on a white background&#10;&#10;Description automatically generated">
            <a:extLst>
              <a:ext uri="{FF2B5EF4-FFF2-40B4-BE49-F238E27FC236}">
                <a16:creationId xmlns:a16="http://schemas.microsoft.com/office/drawing/2014/main" id="{6644A004-A19D-9844-B0E6-6735EF45B828}"/>
              </a:ext>
            </a:extLst>
          </p:cNvPr>
          <p:cNvPicPr>
            <a:picLocks noChangeAspect="1"/>
          </p:cNvPicPr>
          <p:nvPr/>
        </p:nvPicPr>
        <p:blipFill>
          <a:blip r:embed="rId4"/>
          <a:stretch>
            <a:fillRect/>
          </a:stretch>
        </p:blipFill>
        <p:spPr>
          <a:xfrm>
            <a:off x="3644377" y="3512801"/>
            <a:ext cx="1826443" cy="1478211"/>
          </a:xfrm>
          <a:prstGeom prst="rect">
            <a:avLst/>
          </a:prstGeom>
        </p:spPr>
      </p:pic>
      <p:pic>
        <p:nvPicPr>
          <p:cNvPr id="12" name="Picture 11" descr="A close up of a logo&#10;&#10;Description automatically generated">
            <a:extLst>
              <a:ext uri="{FF2B5EF4-FFF2-40B4-BE49-F238E27FC236}">
                <a16:creationId xmlns:a16="http://schemas.microsoft.com/office/drawing/2014/main" id="{D298D96C-F4FC-D449-9829-CF025947BA53}"/>
              </a:ext>
            </a:extLst>
          </p:cNvPr>
          <p:cNvPicPr>
            <a:picLocks noChangeAspect="1"/>
          </p:cNvPicPr>
          <p:nvPr/>
        </p:nvPicPr>
        <p:blipFill>
          <a:blip r:embed="rId5"/>
          <a:stretch>
            <a:fillRect/>
          </a:stretch>
        </p:blipFill>
        <p:spPr>
          <a:xfrm>
            <a:off x="784303" y="1827348"/>
            <a:ext cx="4702629" cy="799447"/>
          </a:xfrm>
          <a:prstGeom prst="rect">
            <a:avLst/>
          </a:prstGeom>
        </p:spPr>
      </p:pic>
      <p:pic>
        <p:nvPicPr>
          <p:cNvPr id="14" name="Picture 13" descr="A close up of a dog&#10;&#10;Description automatically generated">
            <a:extLst>
              <a:ext uri="{FF2B5EF4-FFF2-40B4-BE49-F238E27FC236}">
                <a16:creationId xmlns:a16="http://schemas.microsoft.com/office/drawing/2014/main" id="{4CBF4D97-BBCB-7847-9F14-55F6287E758D}"/>
              </a:ext>
            </a:extLst>
          </p:cNvPr>
          <p:cNvPicPr>
            <a:picLocks noChangeAspect="1"/>
          </p:cNvPicPr>
          <p:nvPr/>
        </p:nvPicPr>
        <p:blipFill>
          <a:blip r:embed="rId6"/>
          <a:stretch>
            <a:fillRect/>
          </a:stretch>
        </p:blipFill>
        <p:spPr>
          <a:xfrm>
            <a:off x="1217520" y="2591345"/>
            <a:ext cx="1596748" cy="1478212"/>
          </a:xfrm>
          <a:prstGeom prst="rect">
            <a:avLst/>
          </a:prstGeom>
        </p:spPr>
      </p:pic>
    </p:spTree>
    <p:extLst>
      <p:ext uri="{BB962C8B-B14F-4D97-AF65-F5344CB8AC3E}">
        <p14:creationId xmlns:p14="http://schemas.microsoft.com/office/powerpoint/2010/main" val="1382598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a:extLst>
              <a:ext uri="{FF2B5EF4-FFF2-40B4-BE49-F238E27FC236}">
                <a16:creationId xmlns:a16="http://schemas.microsoft.com/office/drawing/2014/main" id="{A73841AA-EB6C-B243-92E7-72C1F034CC19}"/>
              </a:ext>
            </a:extLst>
          </p:cNvPr>
          <p:cNvSpPr/>
          <p:nvPr/>
        </p:nvSpPr>
        <p:spPr>
          <a:xfrm>
            <a:off x="680484" y="532068"/>
            <a:ext cx="10675088" cy="1934685"/>
          </a:xfrm>
          <a:prstGeom prst="roundRect">
            <a:avLst/>
          </a:prstGeom>
          <a:solidFill>
            <a:srgbClr val="FF0000">
              <a:alpha val="24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2D6B2E-0C06-C84B-861F-BD93BB3A2597}"/>
              </a:ext>
            </a:extLst>
          </p:cNvPr>
          <p:cNvSpPr>
            <a:spLocks noGrp="1"/>
          </p:cNvSpPr>
          <p:nvPr>
            <p:ph type="title"/>
          </p:nvPr>
        </p:nvSpPr>
        <p:spPr>
          <a:xfrm>
            <a:off x="995916" y="836628"/>
            <a:ext cx="10515600" cy="1325563"/>
          </a:xfrm>
        </p:spPr>
        <p:txBody>
          <a:bodyPr/>
          <a:lstStyle/>
          <a:p>
            <a:r>
              <a:rPr lang="en-US" b="1" dirty="0">
                <a:latin typeface="Avenir Book" panose="02000503020000020003" pitchFamily="2" charset="0"/>
              </a:rPr>
              <a:t>Do humans learn semantic information by tracking distributional statistics?</a:t>
            </a:r>
          </a:p>
        </p:txBody>
      </p:sp>
      <p:sp>
        <p:nvSpPr>
          <p:cNvPr id="3" name="Content Placeholder 2">
            <a:extLst>
              <a:ext uri="{FF2B5EF4-FFF2-40B4-BE49-F238E27FC236}">
                <a16:creationId xmlns:a16="http://schemas.microsoft.com/office/drawing/2014/main" id="{B48C5BC0-73DD-B44F-AB71-053E7D47E8F1}"/>
              </a:ext>
            </a:extLst>
          </p:cNvPr>
          <p:cNvSpPr>
            <a:spLocks noGrp="1"/>
          </p:cNvSpPr>
          <p:nvPr>
            <p:ph idx="1"/>
          </p:nvPr>
        </p:nvSpPr>
        <p:spPr>
          <a:xfrm>
            <a:off x="889180" y="3122017"/>
            <a:ext cx="10257696" cy="4326898"/>
          </a:xfrm>
        </p:spPr>
        <p:txBody>
          <a:bodyPr/>
          <a:lstStyle/>
          <a:p>
            <a:pPr marL="0" indent="0">
              <a:buNone/>
            </a:pPr>
            <a:r>
              <a:rPr lang="en-US" dirty="0">
                <a:latin typeface="Avenir Book" panose="02000503020000020003" pitchFamily="2" charset="0"/>
              </a:rPr>
              <a:t>Evidence for a correspondence between human semantic knowledge and distributional statistics (necessary but not sufficient)</a:t>
            </a:r>
          </a:p>
          <a:p>
            <a:pPr marL="0" indent="0">
              <a:buNone/>
            </a:pPr>
            <a:endParaRPr lang="en-US" dirty="0">
              <a:latin typeface="Avenir Book" panose="02000503020000020003" pitchFamily="2" charset="0"/>
            </a:endParaRPr>
          </a:p>
          <a:p>
            <a:pPr marL="0" indent="0">
              <a:buNone/>
            </a:pPr>
            <a:r>
              <a:rPr lang="en-US" dirty="0">
                <a:latin typeface="Avenir Book" panose="02000503020000020003" pitchFamily="2" charset="0"/>
              </a:rPr>
              <a:t>How to test the causal question, and other outstanding issues.</a:t>
            </a:r>
          </a:p>
        </p:txBody>
      </p:sp>
      <p:sp>
        <p:nvSpPr>
          <p:cNvPr id="4" name="Slide Number Placeholder 3">
            <a:extLst>
              <a:ext uri="{FF2B5EF4-FFF2-40B4-BE49-F238E27FC236}">
                <a16:creationId xmlns:a16="http://schemas.microsoft.com/office/drawing/2014/main" id="{B1DC917A-93FE-0944-802F-B59FC3B9AC9B}"/>
              </a:ext>
            </a:extLst>
          </p:cNvPr>
          <p:cNvSpPr>
            <a:spLocks noGrp="1"/>
          </p:cNvSpPr>
          <p:nvPr>
            <p:ph type="sldNum" sz="quarter" idx="12"/>
          </p:nvPr>
        </p:nvSpPr>
        <p:spPr/>
        <p:txBody>
          <a:bodyPr/>
          <a:lstStyle/>
          <a:p>
            <a:fld id="{2F26DC62-A76D-AE47-AD5B-197159461ABB}" type="slidenum">
              <a:rPr lang="en-US" smtClean="0"/>
              <a:pPr/>
              <a:t>6</a:t>
            </a:fld>
            <a:endParaRPr lang="en-US" dirty="0"/>
          </a:p>
        </p:txBody>
      </p:sp>
    </p:spTree>
    <p:extLst>
      <p:ext uri="{BB962C8B-B14F-4D97-AF65-F5344CB8AC3E}">
        <p14:creationId xmlns:p14="http://schemas.microsoft.com/office/powerpoint/2010/main" val="1289876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23480E-EAFD-6946-904A-1E03F5CDC016}"/>
              </a:ext>
            </a:extLst>
          </p:cNvPr>
          <p:cNvSpPr>
            <a:spLocks noGrp="1"/>
          </p:cNvSpPr>
          <p:nvPr>
            <p:ph type="title"/>
          </p:nvPr>
        </p:nvSpPr>
        <p:spPr>
          <a:xfrm>
            <a:off x="654208" y="386390"/>
            <a:ext cx="10515600" cy="1325563"/>
          </a:xfrm>
        </p:spPr>
        <p:txBody>
          <a:bodyPr>
            <a:noAutofit/>
          </a:bodyPr>
          <a:lstStyle/>
          <a:p>
            <a:r>
              <a:rPr lang="en-US" sz="3600" dirty="0">
                <a:latin typeface="Avenir Book" panose="02000503020000020003" pitchFamily="2" charset="0"/>
                <a:cs typeface="Abadi" panose="020F0502020204030204" pitchFamily="34" charset="0"/>
              </a:rPr>
              <a:t>Evidence for a correspondence between distributional statistics and human knowledge</a:t>
            </a:r>
          </a:p>
        </p:txBody>
      </p:sp>
      <p:sp>
        <p:nvSpPr>
          <p:cNvPr id="3" name="Content Placeholder 2">
            <a:extLst>
              <a:ext uri="{FF2B5EF4-FFF2-40B4-BE49-F238E27FC236}">
                <a16:creationId xmlns:a16="http://schemas.microsoft.com/office/drawing/2014/main" id="{DF6DBD24-77C6-5A4A-B44C-6215A753C9F3}"/>
              </a:ext>
            </a:extLst>
          </p:cNvPr>
          <p:cNvSpPr>
            <a:spLocks noGrp="1"/>
          </p:cNvSpPr>
          <p:nvPr>
            <p:ph idx="1"/>
          </p:nvPr>
        </p:nvSpPr>
        <p:spPr>
          <a:xfrm>
            <a:off x="4241800" y="2082800"/>
            <a:ext cx="7734570" cy="4718421"/>
          </a:xfrm>
        </p:spPr>
        <p:txBody>
          <a:bodyPr>
            <a:normAutofit/>
          </a:bodyPr>
          <a:lstStyle/>
          <a:p>
            <a:pPr marL="514350" indent="-514350">
              <a:buFont typeface="+mj-lt"/>
              <a:buAutoNum type="arabicPeriod"/>
            </a:pPr>
            <a:r>
              <a:rPr lang="en-US" dirty="0">
                <a:latin typeface="Avenir Book" panose="02000503020000020003" pitchFamily="2" charset="0"/>
              </a:rPr>
              <a:t>Blind people have information about visual statistics that are reflected in language.</a:t>
            </a:r>
          </a:p>
          <a:p>
            <a:pPr marL="514350" indent="-514350">
              <a:buFont typeface="+mj-lt"/>
              <a:buAutoNum type="arabicPeriod"/>
            </a:pPr>
            <a:endParaRPr lang="en-US" dirty="0">
              <a:latin typeface="Avenir Book" panose="02000503020000020003" pitchFamily="2" charset="0"/>
            </a:endParaRPr>
          </a:p>
          <a:p>
            <a:pPr marL="514350" indent="-514350">
              <a:buFont typeface="+mj-lt"/>
              <a:buAutoNum type="arabicPeriod"/>
            </a:pPr>
            <a:r>
              <a:rPr lang="en-US" dirty="0">
                <a:latin typeface="Avenir Book" panose="02000503020000020003" pitchFamily="2" charset="0"/>
              </a:rPr>
              <a:t>A correspondence between the strength of gender bias in a language and the strength of that bias in speakers of that language.</a:t>
            </a:r>
          </a:p>
          <a:p>
            <a:pPr marL="514350" indent="-514350">
              <a:buFont typeface="+mj-lt"/>
              <a:buAutoNum type="arabicPeriod"/>
            </a:pPr>
            <a:endParaRPr lang="en-US" dirty="0">
              <a:latin typeface="Avenir Book" panose="02000503020000020003" pitchFamily="2" charset="0"/>
            </a:endParaRPr>
          </a:p>
          <a:p>
            <a:pPr marL="514350" indent="-514350">
              <a:buFont typeface="+mj-lt"/>
              <a:buAutoNum type="arabicPeriod"/>
            </a:pPr>
            <a:r>
              <a:rPr lang="en-US" dirty="0">
                <a:latin typeface="Avenir Book" panose="02000503020000020003" pitchFamily="2" charset="0"/>
              </a:rPr>
              <a:t>Linguistic input to children contains </a:t>
            </a:r>
            <a:r>
              <a:rPr lang="en-US" dirty="0" err="1">
                <a:latin typeface="Avenir Book" panose="02000503020000020003" pitchFamily="2" charset="0"/>
              </a:rPr>
              <a:t>distributionally</a:t>
            </a:r>
            <a:r>
              <a:rPr lang="en-US" dirty="0">
                <a:latin typeface="Avenir Book" panose="02000503020000020003" pitchFamily="2" charset="0"/>
              </a:rPr>
              <a:t> biased gender statistics.</a:t>
            </a:r>
          </a:p>
        </p:txBody>
      </p:sp>
      <p:sp>
        <p:nvSpPr>
          <p:cNvPr id="4" name="Slide Number Placeholder 3">
            <a:extLst>
              <a:ext uri="{FF2B5EF4-FFF2-40B4-BE49-F238E27FC236}">
                <a16:creationId xmlns:a16="http://schemas.microsoft.com/office/drawing/2014/main" id="{D702BFCF-7438-6943-AE7E-C644C842E96B}"/>
              </a:ext>
            </a:extLst>
          </p:cNvPr>
          <p:cNvSpPr>
            <a:spLocks noGrp="1"/>
          </p:cNvSpPr>
          <p:nvPr>
            <p:ph type="sldNum" sz="quarter" idx="12"/>
          </p:nvPr>
        </p:nvSpPr>
        <p:spPr/>
        <p:txBody>
          <a:bodyPr/>
          <a:lstStyle/>
          <a:p>
            <a:fld id="{2F26DC62-A76D-AE47-AD5B-197159461ABB}" type="slidenum">
              <a:rPr lang="en-US" smtClean="0"/>
              <a:pPr/>
              <a:t>7</a:t>
            </a:fld>
            <a:endParaRPr lang="en-US" dirty="0"/>
          </a:p>
        </p:txBody>
      </p:sp>
      <p:pic>
        <p:nvPicPr>
          <p:cNvPr id="5" name="Content Placeholder 4">
            <a:extLst>
              <a:ext uri="{FF2B5EF4-FFF2-40B4-BE49-F238E27FC236}">
                <a16:creationId xmlns:a16="http://schemas.microsoft.com/office/drawing/2014/main" id="{A149D302-ED25-DC4C-91B4-CAD5355DDF50}"/>
              </a:ext>
            </a:extLst>
          </p:cNvPr>
          <p:cNvPicPr>
            <a:picLocks noChangeAspect="1"/>
          </p:cNvPicPr>
          <p:nvPr/>
        </p:nvPicPr>
        <p:blipFill rotWithShape="1">
          <a:blip r:embed="rId3"/>
          <a:srcRect r="33432" b="56702"/>
          <a:stretch/>
        </p:blipFill>
        <p:spPr>
          <a:xfrm>
            <a:off x="771272" y="2082800"/>
            <a:ext cx="2275755" cy="1114975"/>
          </a:xfrm>
          <a:prstGeom prst="rect">
            <a:avLst/>
          </a:prstGeom>
        </p:spPr>
      </p:pic>
      <p:pic>
        <p:nvPicPr>
          <p:cNvPr id="6" name="Picture 5">
            <a:extLst>
              <a:ext uri="{FF2B5EF4-FFF2-40B4-BE49-F238E27FC236}">
                <a16:creationId xmlns:a16="http://schemas.microsoft.com/office/drawing/2014/main" id="{EBDA9D82-5FE8-9948-B9D4-1AADF66FCE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1272" y="3429000"/>
            <a:ext cx="2567351" cy="1585026"/>
          </a:xfrm>
          <a:prstGeom prst="rect">
            <a:avLst/>
          </a:prstGeom>
        </p:spPr>
      </p:pic>
      <p:pic>
        <p:nvPicPr>
          <p:cNvPr id="7" name="Picture 6">
            <a:extLst>
              <a:ext uri="{FF2B5EF4-FFF2-40B4-BE49-F238E27FC236}">
                <a16:creationId xmlns:a16="http://schemas.microsoft.com/office/drawing/2014/main" id="{D72048AD-44F5-7E49-A643-E54FF6150334}"/>
              </a:ext>
            </a:extLst>
          </p:cNvPr>
          <p:cNvPicPr>
            <a:picLocks noChangeAspect="1"/>
          </p:cNvPicPr>
          <p:nvPr/>
        </p:nvPicPr>
        <p:blipFill rotWithShape="1">
          <a:blip r:embed="rId5">
            <a:extLst>
              <a:ext uri="{28A0092B-C50C-407E-A947-70E740481C1C}">
                <a14:useLocalDpi xmlns:a14="http://schemas.microsoft.com/office/drawing/2010/main" val="0"/>
              </a:ext>
            </a:extLst>
          </a:blip>
          <a:srcRect l="66577" b="74800"/>
          <a:stretch/>
        </p:blipFill>
        <p:spPr>
          <a:xfrm>
            <a:off x="771272" y="5317424"/>
            <a:ext cx="2285226" cy="1340749"/>
          </a:xfrm>
          <a:prstGeom prst="rect">
            <a:avLst/>
          </a:prstGeom>
        </p:spPr>
      </p:pic>
    </p:spTree>
    <p:extLst>
      <p:ext uri="{BB962C8B-B14F-4D97-AF65-F5344CB8AC3E}">
        <p14:creationId xmlns:p14="http://schemas.microsoft.com/office/powerpoint/2010/main" val="1937859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E43A27-16A4-6B4A-A47C-C3454F080CD2}"/>
              </a:ext>
            </a:extLst>
          </p:cNvPr>
          <p:cNvSpPr>
            <a:spLocks noGrp="1"/>
          </p:cNvSpPr>
          <p:nvPr>
            <p:ph type="title"/>
          </p:nvPr>
        </p:nvSpPr>
        <p:spPr>
          <a:xfrm>
            <a:off x="636028" y="731136"/>
            <a:ext cx="10515600" cy="1325563"/>
          </a:xfrm>
        </p:spPr>
        <p:txBody>
          <a:bodyPr>
            <a:normAutofit fontScale="90000"/>
          </a:bodyPr>
          <a:lstStyle/>
          <a:p>
            <a:r>
              <a:rPr lang="en-US" sz="3600" dirty="0">
                <a:latin typeface="Avenir Book" panose="02000503020000020003" pitchFamily="2" charset="0"/>
              </a:rPr>
              <a:t>Knowledge of animal appearance among sighted</a:t>
            </a:r>
            <a:br>
              <a:rPr lang="en-US" sz="3600" dirty="0">
                <a:latin typeface="Avenir Book" panose="02000503020000020003" pitchFamily="2" charset="0"/>
              </a:rPr>
            </a:br>
            <a:r>
              <a:rPr lang="en-US" sz="3600" dirty="0">
                <a:latin typeface="Avenir Book" panose="02000503020000020003" pitchFamily="2" charset="0"/>
              </a:rPr>
              <a:t>and blind adults (Kim, Eli, &amp; </a:t>
            </a:r>
            <a:r>
              <a:rPr lang="en-US" sz="3600" dirty="0" err="1">
                <a:latin typeface="Avenir Book" panose="02000503020000020003" pitchFamily="2" charset="0"/>
              </a:rPr>
              <a:t>Bedny</a:t>
            </a:r>
            <a:r>
              <a:rPr lang="en-US" sz="3600" dirty="0">
                <a:latin typeface="Avenir Book" panose="02000503020000020003" pitchFamily="2" charset="0"/>
              </a:rPr>
              <a:t>, 2019)</a:t>
            </a:r>
            <a:br>
              <a:rPr lang="en-US" dirty="0"/>
            </a:br>
            <a:endParaRPr lang="en-US" dirty="0"/>
          </a:p>
        </p:txBody>
      </p:sp>
      <p:sp>
        <p:nvSpPr>
          <p:cNvPr id="4" name="Slide Number Placeholder 3">
            <a:extLst>
              <a:ext uri="{FF2B5EF4-FFF2-40B4-BE49-F238E27FC236}">
                <a16:creationId xmlns:a16="http://schemas.microsoft.com/office/drawing/2014/main" id="{6CA07234-6DAA-B340-A15A-55A246D0F1DA}"/>
              </a:ext>
            </a:extLst>
          </p:cNvPr>
          <p:cNvSpPr>
            <a:spLocks noGrp="1"/>
          </p:cNvSpPr>
          <p:nvPr>
            <p:ph type="sldNum" sz="quarter" idx="12"/>
          </p:nvPr>
        </p:nvSpPr>
        <p:spPr/>
        <p:txBody>
          <a:bodyPr/>
          <a:lstStyle/>
          <a:p>
            <a:fld id="{2F26DC62-A76D-AE47-AD5B-197159461ABB}" type="slidenum">
              <a:rPr lang="en-US" smtClean="0"/>
              <a:pPr/>
              <a:t>8</a:t>
            </a:fld>
            <a:endParaRPr lang="en-US" dirty="0"/>
          </a:p>
        </p:txBody>
      </p:sp>
      <p:pic>
        <p:nvPicPr>
          <p:cNvPr id="6" name="Picture 5">
            <a:extLst>
              <a:ext uri="{FF2B5EF4-FFF2-40B4-BE49-F238E27FC236}">
                <a16:creationId xmlns:a16="http://schemas.microsoft.com/office/drawing/2014/main" id="{28CE9D88-D478-3540-B4C8-165E49179FD2}"/>
              </a:ext>
            </a:extLst>
          </p:cNvPr>
          <p:cNvPicPr>
            <a:picLocks noChangeAspect="1"/>
          </p:cNvPicPr>
          <p:nvPr/>
        </p:nvPicPr>
        <p:blipFill>
          <a:blip r:embed="rId3"/>
          <a:stretch>
            <a:fillRect/>
          </a:stretch>
        </p:blipFill>
        <p:spPr>
          <a:xfrm>
            <a:off x="6484118" y="2422711"/>
            <a:ext cx="5498104" cy="3281362"/>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68166AC8-FABA-CD4F-9DC6-FE40D642E78C}"/>
              </a:ext>
            </a:extLst>
          </p:cNvPr>
          <p:cNvPicPr>
            <a:picLocks noChangeAspect="1"/>
          </p:cNvPicPr>
          <p:nvPr/>
        </p:nvPicPr>
        <p:blipFill>
          <a:blip r:embed="rId4"/>
          <a:stretch>
            <a:fillRect/>
          </a:stretch>
        </p:blipFill>
        <p:spPr>
          <a:xfrm>
            <a:off x="637154" y="2655591"/>
            <a:ext cx="5389194" cy="3028638"/>
          </a:xfrm>
          <a:prstGeom prst="rect">
            <a:avLst/>
          </a:prstGeom>
        </p:spPr>
      </p:pic>
    </p:spTree>
    <p:extLst>
      <p:ext uri="{BB962C8B-B14F-4D97-AF65-F5344CB8AC3E}">
        <p14:creationId xmlns:p14="http://schemas.microsoft.com/office/powerpoint/2010/main" val="1556506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291AB-7E37-904D-88B2-C030306B0305}"/>
              </a:ext>
            </a:extLst>
          </p:cNvPr>
          <p:cNvSpPr>
            <a:spLocks noGrp="1"/>
          </p:cNvSpPr>
          <p:nvPr>
            <p:ph type="title"/>
          </p:nvPr>
        </p:nvSpPr>
        <p:spPr>
          <a:xfrm>
            <a:off x="625549" y="365125"/>
            <a:ext cx="10515600" cy="1325563"/>
          </a:xfrm>
        </p:spPr>
        <p:txBody>
          <a:bodyPr/>
          <a:lstStyle/>
          <a:p>
            <a:r>
              <a:rPr lang="en-US" dirty="0">
                <a:latin typeface="Avenir Book" panose="02000503020000020003" pitchFamily="2" charset="0"/>
              </a:rPr>
              <a:t>Measuring visual statistics in language</a:t>
            </a:r>
          </a:p>
        </p:txBody>
      </p:sp>
      <p:sp>
        <p:nvSpPr>
          <p:cNvPr id="4" name="Slide Number Placeholder 3">
            <a:extLst>
              <a:ext uri="{FF2B5EF4-FFF2-40B4-BE49-F238E27FC236}">
                <a16:creationId xmlns:a16="http://schemas.microsoft.com/office/drawing/2014/main" id="{05B5FBE6-6F42-A244-9CC7-0EAABB86B3DC}"/>
              </a:ext>
            </a:extLst>
          </p:cNvPr>
          <p:cNvSpPr>
            <a:spLocks noGrp="1"/>
          </p:cNvSpPr>
          <p:nvPr>
            <p:ph type="sldNum" sz="quarter" idx="12"/>
          </p:nvPr>
        </p:nvSpPr>
        <p:spPr/>
        <p:txBody>
          <a:bodyPr/>
          <a:lstStyle/>
          <a:p>
            <a:fld id="{2F26DC62-A76D-AE47-AD5B-197159461ABB}" type="slidenum">
              <a:rPr lang="en-US" smtClean="0"/>
              <a:pPr/>
              <a:t>9</a:t>
            </a:fld>
            <a:endParaRPr lang="en-US" dirty="0"/>
          </a:p>
        </p:txBody>
      </p:sp>
      <p:sp>
        <p:nvSpPr>
          <p:cNvPr id="10" name="Rectangle 9">
            <a:extLst>
              <a:ext uri="{FF2B5EF4-FFF2-40B4-BE49-F238E27FC236}">
                <a16:creationId xmlns:a16="http://schemas.microsoft.com/office/drawing/2014/main" id="{500EA2DC-9039-0046-A5F3-88FA246BE065}"/>
              </a:ext>
            </a:extLst>
          </p:cNvPr>
          <p:cNvSpPr/>
          <p:nvPr/>
        </p:nvSpPr>
        <p:spPr>
          <a:xfrm>
            <a:off x="5286063" y="3244334"/>
            <a:ext cx="4182555" cy="369332"/>
          </a:xfrm>
          <a:prstGeom prst="rect">
            <a:avLst/>
          </a:prstGeom>
        </p:spPr>
        <p:txBody>
          <a:bodyPr wrap="none">
            <a:spAutoFit/>
          </a:bodyPr>
          <a:lstStyle/>
          <a:p>
            <a:r>
              <a:rPr lang="en-US" dirty="0">
                <a:latin typeface="Roboto" pitchFamily="2" charset="0"/>
              </a:rPr>
              <a:t>“brown”, “black”, and “pink” </a:t>
            </a:r>
            <a:endParaRPr lang="en-US" dirty="0"/>
          </a:p>
        </p:txBody>
      </p:sp>
      <p:sp>
        <p:nvSpPr>
          <p:cNvPr id="11" name="TextBox 10">
            <a:extLst>
              <a:ext uri="{FF2B5EF4-FFF2-40B4-BE49-F238E27FC236}">
                <a16:creationId xmlns:a16="http://schemas.microsoft.com/office/drawing/2014/main" id="{E2DE1CC3-A8D3-7B45-9391-091573F0A221}"/>
              </a:ext>
            </a:extLst>
          </p:cNvPr>
          <p:cNvSpPr txBox="1"/>
          <p:nvPr/>
        </p:nvSpPr>
        <p:spPr>
          <a:xfrm>
            <a:off x="5332703" y="3918529"/>
            <a:ext cx="4458272" cy="923330"/>
          </a:xfrm>
          <a:prstGeom prst="rect">
            <a:avLst/>
          </a:prstGeom>
          <a:noFill/>
        </p:spPr>
        <p:txBody>
          <a:bodyPr wrap="none" rtlCol="0">
            <a:spAutoFit/>
          </a:bodyPr>
          <a:lstStyle/>
          <a:p>
            <a:r>
              <a:rPr lang="en-US" dirty="0">
                <a:latin typeface="Roboto Mono for Powerline" pitchFamily="2" charset="0"/>
                <a:ea typeface="Roboto Mono for Powerline" pitchFamily="2" charset="0"/>
              </a:rPr>
              <a:t>cosine(”zebra”, “brown”) = .2</a:t>
            </a:r>
          </a:p>
          <a:p>
            <a:r>
              <a:rPr lang="en-US" dirty="0">
                <a:latin typeface="Roboto Mono for Powerline" pitchFamily="2" charset="0"/>
                <a:ea typeface="Roboto Mono for Powerline" pitchFamily="2" charset="0"/>
              </a:rPr>
              <a:t>cosine(“zebra”, “black”) = .8</a:t>
            </a:r>
          </a:p>
          <a:p>
            <a:r>
              <a:rPr lang="en-US" dirty="0">
                <a:latin typeface="Roboto Mono for Powerline" pitchFamily="2" charset="0"/>
                <a:ea typeface="Roboto Mono for Powerline" pitchFamily="2" charset="0"/>
              </a:rPr>
              <a:t>cosine(”zebra”, “pink”) =  .001</a:t>
            </a:r>
          </a:p>
        </p:txBody>
      </p:sp>
      <p:sp>
        <p:nvSpPr>
          <p:cNvPr id="12" name="TextBox 11">
            <a:extLst>
              <a:ext uri="{FF2B5EF4-FFF2-40B4-BE49-F238E27FC236}">
                <a16:creationId xmlns:a16="http://schemas.microsoft.com/office/drawing/2014/main" id="{3A385E5C-EE6E-BD45-A20B-AC735128F055}"/>
              </a:ext>
            </a:extLst>
          </p:cNvPr>
          <p:cNvSpPr txBox="1"/>
          <p:nvPr/>
        </p:nvSpPr>
        <p:spPr>
          <a:xfrm>
            <a:off x="5286063" y="5135831"/>
            <a:ext cx="3217547" cy="369332"/>
          </a:xfrm>
          <a:prstGeom prst="rect">
            <a:avLst/>
          </a:prstGeom>
          <a:noFill/>
        </p:spPr>
        <p:txBody>
          <a:bodyPr wrap="none" rtlCol="0">
            <a:spAutoFit/>
          </a:bodyPr>
          <a:lstStyle/>
          <a:p>
            <a:r>
              <a:rPr lang="en-US" dirty="0">
                <a:latin typeface="Roboto Mono for Powerline" pitchFamily="2" charset="0"/>
                <a:ea typeface="Roboto Mono for Powerline" pitchFamily="2" charset="0"/>
              </a:rPr>
              <a:t>zebra = [.2, .8, .001]</a:t>
            </a:r>
          </a:p>
        </p:txBody>
      </p:sp>
      <p:sp>
        <p:nvSpPr>
          <p:cNvPr id="13" name="TextBox 12">
            <a:extLst>
              <a:ext uri="{FF2B5EF4-FFF2-40B4-BE49-F238E27FC236}">
                <a16:creationId xmlns:a16="http://schemas.microsoft.com/office/drawing/2014/main" id="{00233588-6B7E-A74B-AE4A-CAC13604A82D}"/>
              </a:ext>
            </a:extLst>
          </p:cNvPr>
          <p:cNvSpPr txBox="1"/>
          <p:nvPr/>
        </p:nvSpPr>
        <p:spPr>
          <a:xfrm>
            <a:off x="5286063" y="5872090"/>
            <a:ext cx="4596130" cy="369332"/>
          </a:xfrm>
          <a:prstGeom prst="rect">
            <a:avLst/>
          </a:prstGeom>
          <a:noFill/>
        </p:spPr>
        <p:txBody>
          <a:bodyPr wrap="none" rtlCol="0">
            <a:spAutoFit/>
          </a:bodyPr>
          <a:lstStyle/>
          <a:p>
            <a:r>
              <a:rPr lang="en-US" dirty="0">
                <a:latin typeface="Roboto Mono for Powerline" pitchFamily="2" charset="0"/>
                <a:ea typeface="Roboto Mono for Powerline" pitchFamily="2" charset="0"/>
              </a:rPr>
              <a:t>cosine(“zebra”, “flamingo”) = .1</a:t>
            </a:r>
          </a:p>
        </p:txBody>
      </p:sp>
      <p:sp>
        <p:nvSpPr>
          <p:cNvPr id="14" name="TextBox 13">
            <a:extLst>
              <a:ext uri="{FF2B5EF4-FFF2-40B4-BE49-F238E27FC236}">
                <a16:creationId xmlns:a16="http://schemas.microsoft.com/office/drawing/2014/main" id="{105D13A1-9383-054C-9DC7-2D582372FB2C}"/>
              </a:ext>
            </a:extLst>
          </p:cNvPr>
          <p:cNvSpPr txBox="1"/>
          <p:nvPr/>
        </p:nvSpPr>
        <p:spPr>
          <a:xfrm>
            <a:off x="625549" y="1745371"/>
            <a:ext cx="11006470" cy="1200329"/>
          </a:xfrm>
          <a:prstGeom prst="rect">
            <a:avLst/>
          </a:prstGeom>
          <a:noFill/>
        </p:spPr>
        <p:txBody>
          <a:bodyPr wrap="square" rtlCol="0">
            <a:spAutoFit/>
          </a:bodyPr>
          <a:lstStyle/>
          <a:p>
            <a:r>
              <a:rPr lang="en-US" sz="2400" dirty="0">
                <a:latin typeface="Avenir Book" panose="02000503020000020003" pitchFamily="2" charset="0"/>
              </a:rPr>
              <a:t>Used word embedding models trained on corpus of English Wikipedia </a:t>
            </a:r>
            <a:r>
              <a:rPr lang="en-US" sz="2000" dirty="0">
                <a:latin typeface="Avenir Book" panose="02000503020000020003" pitchFamily="2" charset="0"/>
              </a:rPr>
              <a:t>(Bojanowski, et al. 2016)</a:t>
            </a:r>
            <a:r>
              <a:rPr lang="en-US" sz="2400" dirty="0">
                <a:latin typeface="Avenir Book" panose="02000503020000020003" pitchFamily="2" charset="0"/>
              </a:rPr>
              <a:t> and Google News </a:t>
            </a:r>
            <a:r>
              <a:rPr lang="en-US" dirty="0">
                <a:latin typeface="Avenir Book" panose="02000503020000020003" pitchFamily="2" charset="0"/>
              </a:rPr>
              <a:t>(</a:t>
            </a:r>
            <a:r>
              <a:rPr lang="en-US" dirty="0" err="1">
                <a:latin typeface="Avenir Book" panose="02000503020000020003" pitchFamily="2" charset="0"/>
              </a:rPr>
              <a:t>Mikolov</a:t>
            </a:r>
            <a:r>
              <a:rPr lang="en-US" dirty="0">
                <a:latin typeface="Avenir Book" panose="02000503020000020003" pitchFamily="2" charset="0"/>
              </a:rPr>
              <a:t>, et al. 2013) </a:t>
            </a:r>
            <a:r>
              <a:rPr lang="en-US" sz="2400" dirty="0">
                <a:latin typeface="Avenir Book" panose="02000503020000020003" pitchFamily="2" charset="0"/>
              </a:rPr>
              <a:t>to calculate animal similarity based on different dimensions.</a:t>
            </a:r>
          </a:p>
        </p:txBody>
      </p:sp>
      <p:pic>
        <p:nvPicPr>
          <p:cNvPr id="16" name="Picture 15" descr="A picture containing different, many, small, various&#10;&#10;Description automatically generated">
            <a:extLst>
              <a:ext uri="{FF2B5EF4-FFF2-40B4-BE49-F238E27FC236}">
                <a16:creationId xmlns:a16="http://schemas.microsoft.com/office/drawing/2014/main" id="{99293DE4-7FDD-274C-BE66-1AC93521BB24}"/>
              </a:ext>
            </a:extLst>
          </p:cNvPr>
          <p:cNvPicPr>
            <a:picLocks noChangeAspect="1"/>
          </p:cNvPicPr>
          <p:nvPr/>
        </p:nvPicPr>
        <p:blipFill>
          <a:blip r:embed="rId3"/>
          <a:stretch>
            <a:fillRect/>
          </a:stretch>
        </p:blipFill>
        <p:spPr>
          <a:xfrm>
            <a:off x="625549" y="2963629"/>
            <a:ext cx="4094696" cy="3406207"/>
          </a:xfrm>
          <a:prstGeom prst="rect">
            <a:avLst/>
          </a:prstGeom>
        </p:spPr>
      </p:pic>
    </p:spTree>
    <p:extLst>
      <p:ext uri="{BB962C8B-B14F-4D97-AF65-F5344CB8AC3E}">
        <p14:creationId xmlns:p14="http://schemas.microsoft.com/office/powerpoint/2010/main" val="1604261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3795</TotalTime>
  <Words>2557</Words>
  <Application>Microsoft Macintosh PowerPoint</Application>
  <PresentationFormat>Widescreen</PresentationFormat>
  <Paragraphs>437</Paragraphs>
  <Slides>28</Slides>
  <Notes>26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28</vt:i4>
      </vt:variant>
    </vt:vector>
  </HeadingPairs>
  <TitlesOfParts>
    <vt:vector size="37" baseType="lpstr">
      <vt:lpstr>Arial</vt:lpstr>
      <vt:lpstr>Avenir Book</vt:lpstr>
      <vt:lpstr>Calibri</vt:lpstr>
      <vt:lpstr>Calibri Light</vt:lpstr>
      <vt:lpstr>Helvetica</vt:lpstr>
      <vt:lpstr>Menlo</vt:lpstr>
      <vt:lpstr>Roboto</vt:lpstr>
      <vt:lpstr>Roboto Mono for Powerline</vt:lpstr>
      <vt:lpstr>Office Theme</vt:lpstr>
      <vt:lpstr>PowerPoint Presentation</vt:lpstr>
      <vt:lpstr>Over the lifespan, humans acquire a lot of knowledge about the world</vt:lpstr>
      <vt:lpstr>Semantic information from word co-occurrences</vt:lpstr>
      <vt:lpstr>Distributional models as learning models</vt:lpstr>
      <vt:lpstr>Humans are good at learning statistics</vt:lpstr>
      <vt:lpstr>Do humans learn semantic information by tracking distributional statistics?</vt:lpstr>
      <vt:lpstr>Evidence for a correspondence between distributional statistics and human knowledge</vt:lpstr>
      <vt:lpstr>Knowledge of animal appearance among sighted and blind adults (Kim, Eli, &amp; Bedny, 2019) </vt:lpstr>
      <vt:lpstr>Measuring visual statistics in language</vt:lpstr>
      <vt:lpstr>PowerPoint Presentation</vt:lpstr>
      <vt:lpstr>Gender stereotypes</vt:lpstr>
      <vt:lpstr>Implicit Association Test (IAT) </vt:lpstr>
      <vt:lpstr>PowerPoint Presentation</vt:lpstr>
      <vt:lpstr>PowerPoint Presentation</vt:lpstr>
      <vt:lpstr>Implicit Association Test (IAT)</vt:lpstr>
      <vt:lpstr>+</vt:lpstr>
      <vt:lpstr>PowerPoint Presentation</vt:lpstr>
      <vt:lpstr>Are gender-biased distributional statistics available to children?</vt:lpstr>
      <vt:lpstr>PowerPoint Presentation</vt:lpstr>
      <vt:lpstr>Children’s books vary substantially in their gender associations</vt:lpstr>
      <vt:lpstr>Do the distributional statistics of children’s books reflect behavioral gender biases?</vt:lpstr>
      <vt:lpstr>PowerPoint Presentation</vt:lpstr>
      <vt:lpstr>Evidence for a correspondence between distributional statistics and human knowledge</vt:lpstr>
      <vt:lpstr>Do humans learn semantic information by tracking distributional statistics?</vt:lpstr>
      <vt:lpstr>Is the link causal?</vt:lpstr>
      <vt:lpstr>Other outstanding questions</vt:lpstr>
      <vt:lpstr>Other outstanding questions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molly lewis</dc:creator>
  <cp:lastModifiedBy>molly lewis</cp:lastModifiedBy>
  <cp:revision>70</cp:revision>
  <dcterms:created xsi:type="dcterms:W3CDTF">2020-02-13T19:17:48Z</dcterms:created>
  <dcterms:modified xsi:type="dcterms:W3CDTF">2020-04-23T17:28:25Z</dcterms:modified>
</cp:coreProperties>
</file>

<file path=docProps/thumbnail.jpeg>
</file>